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0" r:id="rId5"/>
  </p:sldMasterIdLst>
  <p:notesMasterIdLst>
    <p:notesMasterId r:id="rId28"/>
  </p:notesMasterIdLst>
  <p:handoutMasterIdLst>
    <p:handoutMasterId r:id="rId29"/>
  </p:handoutMasterIdLst>
  <p:sldIdLst>
    <p:sldId id="2147197927" r:id="rId6"/>
    <p:sldId id="319" r:id="rId7"/>
    <p:sldId id="315" r:id="rId8"/>
    <p:sldId id="334" r:id="rId9"/>
    <p:sldId id="316" r:id="rId10"/>
    <p:sldId id="317" r:id="rId11"/>
    <p:sldId id="318" r:id="rId12"/>
    <p:sldId id="665" r:id="rId13"/>
    <p:sldId id="320" r:id="rId14"/>
    <p:sldId id="321" r:id="rId15"/>
    <p:sldId id="322" r:id="rId16"/>
    <p:sldId id="323" r:id="rId17"/>
    <p:sldId id="324" r:id="rId18"/>
    <p:sldId id="325" r:id="rId19"/>
    <p:sldId id="664" r:id="rId20"/>
    <p:sldId id="663" r:id="rId21"/>
    <p:sldId id="662" r:id="rId22"/>
    <p:sldId id="326" r:id="rId23"/>
    <p:sldId id="327" r:id="rId24"/>
    <p:sldId id="328" r:id="rId25"/>
    <p:sldId id="329" r:id="rId26"/>
    <p:sldId id="330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5C3B02-1CAA-469C-80FA-50E9F01C0CFE}" v="7" dt="2025-01-27T13:48:04.452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151" autoAdjust="0"/>
  </p:normalViewPr>
  <p:slideViewPr>
    <p:cSldViewPr snapToGrid="0" snapToObjects="1">
      <p:cViewPr varScale="1">
        <p:scale>
          <a:sx n="132" d="100"/>
          <a:sy n="132" d="100"/>
        </p:scale>
        <p:origin x="5172" y="330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us Rohde Johannessen" userId="5bf0f997-b542-4aa4-ba62-63aeed4c84de" providerId="ADAL" clId="{9D5C3B02-1CAA-469C-80FA-50E9F01C0CFE}"/>
    <pc:docChg chg="undo custSel addSld delSld modSld">
      <pc:chgData name="Marius Rohde Johannessen" userId="5bf0f997-b542-4aa4-ba62-63aeed4c84de" providerId="ADAL" clId="{9D5C3B02-1CAA-469C-80FA-50E9F01C0CFE}" dt="2025-01-27T13:51:00.888" v="633" actId="47"/>
      <pc:docMkLst>
        <pc:docMk/>
      </pc:docMkLst>
      <pc:sldChg chg="del">
        <pc:chgData name="Marius Rohde Johannessen" userId="5bf0f997-b542-4aa4-ba62-63aeed4c84de" providerId="ADAL" clId="{9D5C3B02-1CAA-469C-80FA-50E9F01C0CFE}" dt="2025-01-27T13:44:38.800" v="50" actId="47"/>
        <pc:sldMkLst>
          <pc:docMk/>
          <pc:sldMk cId="134435352" sldId="277"/>
        </pc:sldMkLst>
      </pc:sldChg>
      <pc:sldChg chg="modSp del mod modNotesTx">
        <pc:chgData name="Marius Rohde Johannessen" userId="5bf0f997-b542-4aa4-ba62-63aeed4c84de" providerId="ADAL" clId="{9D5C3B02-1CAA-469C-80FA-50E9F01C0CFE}" dt="2025-01-27T13:51:00.888" v="633" actId="47"/>
        <pc:sldMkLst>
          <pc:docMk/>
          <pc:sldMk cId="3526851497" sldId="280"/>
        </pc:sldMkLst>
        <pc:spChg chg="mod">
          <ac:chgData name="Marius Rohde Johannessen" userId="5bf0f997-b542-4aa4-ba62-63aeed4c84de" providerId="ADAL" clId="{9D5C3B02-1CAA-469C-80FA-50E9F01C0CFE}" dt="2025-01-27T13:46:03.035" v="66" actId="20577"/>
          <ac:spMkLst>
            <pc:docMk/>
            <pc:sldMk cId="3526851497" sldId="280"/>
            <ac:spMk id="3" creationId="{00000000-0000-0000-0000-000000000000}"/>
          </ac:spMkLst>
        </pc:spChg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2783214972" sldId="282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3182678956" sldId="283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571987142" sldId="284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1200931976" sldId="286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1817178063" sldId="287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3141546593" sldId="289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3756897941" sldId="290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1194818466" sldId="291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3771633816" sldId="292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188453987" sldId="293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902222508" sldId="294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43174220" sldId="295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2655941805" sldId="296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2803624688" sldId="297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213004922" sldId="298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3387913895" sldId="299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130311110" sldId="300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1666967266" sldId="301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3488308991" sldId="302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1089545401" sldId="303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1095907395" sldId="304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3011868607" sldId="305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3925952706" sldId="306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3569930589" sldId="307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1159820752" sldId="308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866485827" sldId="314"/>
        </pc:sldMkLst>
      </pc:sldChg>
      <pc:sldChg chg="del">
        <pc:chgData name="Marius Rohde Johannessen" userId="5bf0f997-b542-4aa4-ba62-63aeed4c84de" providerId="ADAL" clId="{9D5C3B02-1CAA-469C-80FA-50E9F01C0CFE}" dt="2025-01-27T13:43:25.474" v="17" actId="47"/>
        <pc:sldMkLst>
          <pc:docMk/>
          <pc:sldMk cId="2715173066" sldId="319"/>
        </pc:sldMkLst>
      </pc:sldChg>
      <pc:sldChg chg="delSp modSp add mod delAnim">
        <pc:chgData name="Marius Rohde Johannessen" userId="5bf0f997-b542-4aa4-ba62-63aeed4c84de" providerId="ADAL" clId="{9D5C3B02-1CAA-469C-80FA-50E9F01C0CFE}" dt="2025-01-27T13:50:58.400" v="632" actId="20577"/>
        <pc:sldMkLst>
          <pc:docMk/>
          <pc:sldMk cId="3448789521" sldId="319"/>
        </pc:sldMkLst>
        <pc:spChg chg="mod">
          <ac:chgData name="Marius Rohde Johannessen" userId="5bf0f997-b542-4aa4-ba62-63aeed4c84de" providerId="ADAL" clId="{9D5C3B02-1CAA-469C-80FA-50E9F01C0CFE}" dt="2025-01-27T13:48:23.940" v="256" actId="20577"/>
          <ac:spMkLst>
            <pc:docMk/>
            <pc:sldMk cId="3448789521" sldId="319"/>
            <ac:spMk id="7" creationId="{00000000-0000-0000-0000-000000000000}"/>
          </ac:spMkLst>
        </pc:spChg>
        <pc:spChg chg="mod">
          <ac:chgData name="Marius Rohde Johannessen" userId="5bf0f997-b542-4aa4-ba62-63aeed4c84de" providerId="ADAL" clId="{9D5C3B02-1CAA-469C-80FA-50E9F01C0CFE}" dt="2025-01-27T13:50:58.400" v="632" actId="20577"/>
          <ac:spMkLst>
            <pc:docMk/>
            <pc:sldMk cId="3448789521" sldId="319"/>
            <ac:spMk id="8" creationId="{00000000-0000-0000-0000-000000000000}"/>
          </ac:spMkLst>
        </pc:spChg>
        <pc:spChg chg="mod">
          <ac:chgData name="Marius Rohde Johannessen" userId="5bf0f997-b542-4aa4-ba62-63aeed4c84de" providerId="ADAL" clId="{9D5C3B02-1CAA-469C-80FA-50E9F01C0CFE}" dt="2025-01-27T13:50:25.121" v="585" actId="207"/>
          <ac:spMkLst>
            <pc:docMk/>
            <pc:sldMk cId="3448789521" sldId="319"/>
            <ac:spMk id="9" creationId="{567D39E0-2019-41FA-90BB-EDB1A3FC94D2}"/>
          </ac:spMkLst>
        </pc:spChg>
        <pc:picChg chg="del">
          <ac:chgData name="Marius Rohde Johannessen" userId="5bf0f997-b542-4aa4-ba62-63aeed4c84de" providerId="ADAL" clId="{9D5C3B02-1CAA-469C-80FA-50E9F01C0CFE}" dt="2025-01-27T13:50:01.251" v="540" actId="478"/>
          <ac:picMkLst>
            <pc:docMk/>
            <pc:sldMk cId="3448789521" sldId="319"/>
            <ac:picMk id="11" creationId="{6DAF634B-80C1-130B-4A05-4B6BA6747DA0}"/>
          </ac:picMkLst>
        </pc:picChg>
        <pc:picChg chg="del mod">
          <ac:chgData name="Marius Rohde Johannessen" userId="5bf0f997-b542-4aa4-ba62-63aeed4c84de" providerId="ADAL" clId="{9D5C3B02-1CAA-469C-80FA-50E9F01C0CFE}" dt="2025-01-27T13:49:43.197" v="539" actId="478"/>
          <ac:picMkLst>
            <pc:docMk/>
            <pc:sldMk cId="3448789521" sldId="319"/>
            <ac:picMk id="12" creationId="{5820D979-F51E-61C0-C254-F29AE57AE977}"/>
          </ac:picMkLst>
        </pc:picChg>
        <pc:picChg chg="del">
          <ac:chgData name="Marius Rohde Johannessen" userId="5bf0f997-b542-4aa4-ba62-63aeed4c84de" providerId="ADAL" clId="{9D5C3B02-1CAA-469C-80FA-50E9F01C0CFE}" dt="2025-01-27T13:49:41.337" v="537" actId="478"/>
          <ac:picMkLst>
            <pc:docMk/>
            <pc:sldMk cId="3448789521" sldId="319"/>
            <ac:picMk id="13" creationId="{E035ECDB-7B3A-5077-4630-090CB94AD77A}"/>
          </ac:picMkLst>
        </pc:picChg>
      </pc:sldChg>
      <pc:sldChg chg="modSp mod">
        <pc:chgData name="Marius Rohde Johannessen" userId="5bf0f997-b542-4aa4-ba62-63aeed4c84de" providerId="ADAL" clId="{9D5C3B02-1CAA-469C-80FA-50E9F01C0CFE}" dt="2025-01-27T13:44:06.371" v="48" actId="20577"/>
        <pc:sldMkLst>
          <pc:docMk/>
          <pc:sldMk cId="1084522988" sldId="324"/>
        </pc:sldMkLst>
        <pc:spChg chg="mod">
          <ac:chgData name="Marius Rohde Johannessen" userId="5bf0f997-b542-4aa4-ba62-63aeed4c84de" providerId="ADAL" clId="{9D5C3B02-1CAA-469C-80FA-50E9F01C0CFE}" dt="2025-01-27T13:44:06.371" v="48" actId="20577"/>
          <ac:spMkLst>
            <pc:docMk/>
            <pc:sldMk cId="1084522988" sldId="324"/>
            <ac:spMk id="3" creationId="{00000000-0000-0000-0000-000000000000}"/>
          </ac:spMkLst>
        </pc:spChg>
        <pc:spChg chg="mod">
          <ac:chgData name="Marius Rohde Johannessen" userId="5bf0f997-b542-4aa4-ba62-63aeed4c84de" providerId="ADAL" clId="{9D5C3B02-1CAA-469C-80FA-50E9F01C0CFE}" dt="2025-01-27T13:43:47.651" v="18" actId="1076"/>
          <ac:spMkLst>
            <pc:docMk/>
            <pc:sldMk cId="1084522988" sldId="324"/>
            <ac:spMk id="7" creationId="{00000000-0000-0000-0000-000000000000}"/>
          </ac:spMkLst>
        </pc:spChg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403253172" sldId="332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1988101415" sldId="333"/>
        </pc:sldMkLst>
      </pc:sldChg>
      <pc:sldChg chg="del">
        <pc:chgData name="Marius Rohde Johannessen" userId="5bf0f997-b542-4aa4-ba62-63aeed4c84de" providerId="ADAL" clId="{9D5C3B02-1CAA-469C-80FA-50E9F01C0CFE}" dt="2025-01-27T13:42:53.448" v="1" actId="47"/>
        <pc:sldMkLst>
          <pc:docMk/>
          <pc:sldMk cId="3542801153" sldId="335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3734082532" sldId="336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3472192046" sldId="337"/>
        </pc:sldMkLst>
      </pc:sldChg>
      <pc:sldChg chg="del">
        <pc:chgData name="Marius Rohde Johannessen" userId="5bf0f997-b542-4aa4-ba62-63aeed4c84de" providerId="ADAL" clId="{9D5C3B02-1CAA-469C-80FA-50E9F01C0CFE}" dt="2025-01-27T13:44:23.530" v="49" actId="47"/>
        <pc:sldMkLst>
          <pc:docMk/>
          <pc:sldMk cId="2796711217" sldId="435"/>
        </pc:sldMkLst>
      </pc:sldChg>
      <pc:sldChg chg="del">
        <pc:chgData name="Marius Rohde Johannessen" userId="5bf0f997-b542-4aa4-ba62-63aeed4c84de" providerId="ADAL" clId="{9D5C3B02-1CAA-469C-80FA-50E9F01C0CFE}" dt="2025-01-27T13:42:50.328" v="0" actId="47"/>
        <pc:sldMkLst>
          <pc:docMk/>
          <pc:sldMk cId="3720129340" sldId="666"/>
        </pc:sldMkLst>
      </pc:sldChg>
      <pc:sldChg chg="modSp mod">
        <pc:chgData name="Marius Rohde Johannessen" userId="5bf0f997-b542-4aa4-ba62-63aeed4c84de" providerId="ADAL" clId="{9D5C3B02-1CAA-469C-80FA-50E9F01C0CFE}" dt="2025-01-27T13:45:49.019" v="65" actId="20577"/>
        <pc:sldMkLst>
          <pc:docMk/>
          <pc:sldMk cId="3688448944" sldId="2147197927"/>
        </pc:sldMkLst>
        <pc:spChg chg="mod">
          <ac:chgData name="Marius Rohde Johannessen" userId="5bf0f997-b542-4aa4-ba62-63aeed4c84de" providerId="ADAL" clId="{9D5C3B02-1CAA-469C-80FA-50E9F01C0CFE}" dt="2025-01-27T13:45:49.019" v="65" actId="20577"/>
          <ac:spMkLst>
            <pc:docMk/>
            <pc:sldMk cId="3688448944" sldId="2147197927"/>
            <ac:spMk id="10" creationId="{DBEC8E13-1F26-B820-BB69-B1BBBC9B56B2}"/>
          </ac:spMkLst>
        </pc:spChg>
      </pc:sldChg>
      <pc:sldChg chg="add del">
        <pc:chgData name="Marius Rohde Johannessen" userId="5bf0f997-b542-4aa4-ba62-63aeed4c84de" providerId="ADAL" clId="{9D5C3B02-1CAA-469C-80FA-50E9F01C0CFE}" dt="2025-01-27T13:47:49.451" v="229"/>
        <pc:sldMkLst>
          <pc:docMk/>
          <pc:sldMk cId="918307667" sldId="2147197928"/>
        </pc:sldMkLst>
      </pc:sldChg>
      <pc:sldChg chg="add del">
        <pc:chgData name="Marius Rohde Johannessen" userId="5bf0f997-b542-4aa4-ba62-63aeed4c84de" providerId="ADAL" clId="{9D5C3B02-1CAA-469C-80FA-50E9F01C0CFE}" dt="2025-01-27T13:47:52.378" v="233"/>
        <pc:sldMkLst>
          <pc:docMk/>
          <pc:sldMk cId="1773764205" sldId="2147197928"/>
        </pc:sldMkLst>
      </pc:sldChg>
      <pc:sldChg chg="new del">
        <pc:chgData name="Marius Rohde Johannessen" userId="5bf0f997-b542-4aa4-ba62-63aeed4c84de" providerId="ADAL" clId="{9D5C3B02-1CAA-469C-80FA-50E9F01C0CFE}" dt="2025-01-27T13:47:46.468" v="227" actId="2696"/>
        <pc:sldMkLst>
          <pc:docMk/>
          <pc:sldMk cId="2201562216" sldId="2147197928"/>
        </pc:sldMkLst>
      </pc:sldChg>
      <pc:sldChg chg="add del">
        <pc:chgData name="Marius Rohde Johannessen" userId="5bf0f997-b542-4aa4-ba62-63aeed4c84de" providerId="ADAL" clId="{9D5C3B02-1CAA-469C-80FA-50E9F01C0CFE}" dt="2025-01-27T13:47:52.205" v="232"/>
        <pc:sldMkLst>
          <pc:docMk/>
          <pc:sldMk cId="716062463" sldId="214719792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94C94-2B3A-D346-AF10-36D0B4FBF06C}" type="datetime1">
              <a:rPr lang="en-US" smtClean="0"/>
              <a:t>1/27/2025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33263-C1CE-E34A-AD46-7ADCC45736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121099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11AC1-2FAF-7440-BD3C-3A655E423EDE}" type="datetime1">
              <a:rPr lang="en-US" smtClean="0"/>
              <a:t>1/27/2025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E6AF7-0F88-4448-99BD-1AC252BB1A7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85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o.wikipedia.org/wiki/Brukerhistorie#cite_note-23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no.wikipedia.org/wiki/Interessent" TargetMode="External"/><Relationship Id="rId3" Type="http://schemas.openxmlformats.org/officeDocument/2006/relationships/hyperlink" Target="https://no.wikipedia.org/wiki/Programvare" TargetMode="External"/><Relationship Id="rId7" Type="http://schemas.openxmlformats.org/officeDocument/2006/relationships/hyperlink" Target="https://no.wikipedia.org/wiki/Brukerhistorie#cite_note-2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o.wikipedia.org/wiki/Post-it" TargetMode="External"/><Relationship Id="rId5" Type="http://schemas.openxmlformats.org/officeDocument/2006/relationships/hyperlink" Target="https://no.wikipedia.org/wiki/Programvareutvikling" TargetMode="External"/><Relationship Id="rId4" Type="http://schemas.openxmlformats.org/officeDocument/2006/relationships/hyperlink" Target="https://no.wikipedia.org/wiki/Brukerhistorie#cite_note-1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37896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Ved utvikling av mer komplekse systemer – kan det være behov for å organisere i epos/</a:t>
            </a:r>
            <a:r>
              <a:rPr lang="nb-NO" dirty="0" err="1"/>
              <a:t>user</a:t>
            </a:r>
            <a:r>
              <a:rPr lang="nb-NO" dirty="0"/>
              <a:t> </a:t>
            </a:r>
            <a:r>
              <a:rPr lang="nb-NO" dirty="0" err="1"/>
              <a:t>stories</a:t>
            </a:r>
            <a:endParaRPr lang="nb-NO" dirty="0"/>
          </a:p>
          <a:p>
            <a:endParaRPr lang="nb-NO" dirty="0"/>
          </a:p>
          <a:p>
            <a:r>
              <a:rPr lang="nb-NO" dirty="0"/>
              <a:t>Et epos består da av flere </a:t>
            </a:r>
            <a:r>
              <a:rPr lang="nb-NO" dirty="0" err="1"/>
              <a:t>user</a:t>
            </a:r>
            <a:r>
              <a:rPr lang="nb-NO" dirty="0"/>
              <a:t> </a:t>
            </a:r>
            <a:r>
              <a:rPr lang="nb-NO" dirty="0" err="1"/>
              <a:t>stories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1646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Eksempel fra Statens Vegvesen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6403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 kart over brukerhistorier eller </a:t>
            </a:r>
            <a:r>
              <a:rPr lang="nb-NO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brukerhistorikart</a:t>
            </a:r>
            <a:r>
              <a:rPr lang="nb-NO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nb-NO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story </a:t>
            </a:r>
            <a:r>
              <a:rPr lang="nb-NO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map</a:t>
            </a:r>
            <a:r>
              <a:rPr lang="nb-NO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/>
              </a:rPr>
              <a:t>[23]</a:t>
            </a:r>
            <a:r>
              <a:rPr lang="nb-NO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organiserer brukerhistorier i henhold til en fortellende flyt som presenterer det store bildet av produktet. Teknikken ble utviklet av Jeff Patton fra 2005 til 2014 for å minske risikoen for at prosjekter ble </a:t>
            </a:r>
            <a:r>
              <a:rPr lang="nb-NO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oversvømmet</a:t>
            </a:r>
            <a:r>
              <a:rPr lang="nb-NO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med svært detaljerte brukerhistorier som distraherte fra å realisere produktets hovedmål. 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4326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20679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07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3636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18795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En uformell</a:t>
            </a:r>
            <a:r>
              <a:rPr lang="nb-NO" baseline="0" dirty="0"/>
              <a:t> generell beskrivelse av en funksjon – formulert fra brukerens ståsted</a:t>
            </a:r>
          </a:p>
          <a:p>
            <a:endParaRPr lang="nb-NO" baseline="0" dirty="0"/>
          </a:p>
          <a:p>
            <a:r>
              <a:rPr lang="nb-NO" baseline="0" dirty="0"/>
              <a:t>Skal beskrive på hvilken måte denne funksjonen gir verdi for kunden</a:t>
            </a:r>
          </a:p>
          <a:p>
            <a:endParaRPr lang="nb-NO" baseline="0" dirty="0"/>
          </a:p>
          <a:p>
            <a:endParaRPr lang="nb-NO" baseline="0" dirty="0"/>
          </a:p>
          <a:p>
            <a:r>
              <a:rPr lang="nb-NO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 </a:t>
            </a:r>
            <a:r>
              <a:rPr lang="nb-NO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brukerhistorie</a:t>
            </a:r>
            <a:r>
              <a:rPr lang="nb-NO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er en naturlig beskrivelse av funksjonen til en </a:t>
            </a:r>
            <a:r>
              <a:rPr lang="nb-NO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Programvare"/>
              </a:rPr>
              <a:t>programvare</a:t>
            </a:r>
            <a:r>
              <a:rPr lang="nb-NO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sett fra et brukerperspektiv.</a:t>
            </a:r>
            <a:r>
              <a:rPr lang="nb-NO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[1]</a:t>
            </a:r>
            <a:r>
              <a:rPr lang="nb-NO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Det brukes som et verktøy i </a:t>
            </a:r>
            <a:r>
              <a:rPr lang="nb-NO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Programvareutvikling"/>
              </a:rPr>
              <a:t>programvareutvikling</a:t>
            </a:r>
            <a:r>
              <a:rPr lang="nb-NO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 å utforme krav til hvordan programvaren skal fungere fra et brukerperspektiv. De kan for eksempel skrives på papir, </a:t>
            </a:r>
            <a:r>
              <a:rPr lang="nb-NO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Post-it"/>
              </a:rPr>
              <a:t>Post-it-lapper</a:t>
            </a:r>
            <a:r>
              <a:rPr lang="nb-NO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eller digital programvare.</a:t>
            </a:r>
            <a:r>
              <a:rPr lang="nb-NO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/>
              </a:rPr>
              <a:t>[2]</a:t>
            </a:r>
            <a:r>
              <a:rPr lang="nb-NO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Avhengig av prosjektet kan brukerhistorier skrives av ulike </a:t>
            </a:r>
            <a:r>
              <a:rPr lang="nb-NO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Interessent"/>
              </a:rPr>
              <a:t>interessenter</a:t>
            </a:r>
            <a:r>
              <a:rPr lang="nb-NO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som en klient, bruker, leder eller et utviklingsteam.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6541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800" dirty="0"/>
              <a:t>Når man skal beskrive krav til systemet i denne metoden – benytter man et kort til å skrive på – huskeliste 3 </a:t>
            </a:r>
            <a:r>
              <a:rPr lang="nb-NO" sz="1800" dirty="0" err="1"/>
              <a:t>C’er</a:t>
            </a:r>
            <a:endParaRPr lang="nb-NO" sz="1800" dirty="0"/>
          </a:p>
          <a:p>
            <a:endParaRPr lang="nb-NO" sz="1800" dirty="0"/>
          </a:p>
          <a:p>
            <a:r>
              <a:rPr lang="nb-NO" sz="1800" dirty="0"/>
              <a:t>3 huskeregler – 3C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5956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Bruk av </a:t>
            </a:r>
            <a:r>
              <a:rPr lang="nb-NO" dirty="0" err="1"/>
              <a:t>card</a:t>
            </a:r>
            <a:r>
              <a:rPr lang="nb-NO" dirty="0"/>
              <a:t> – illustrerer omfanget</a:t>
            </a:r>
          </a:p>
          <a:p>
            <a:endParaRPr lang="nb-NO" dirty="0"/>
          </a:p>
          <a:p>
            <a:r>
              <a:rPr lang="nb-NO" dirty="0"/>
              <a:t>Fokus på roller/brukere og deres forventninger til systemet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34851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i="1" dirty="0"/>
              <a:t>Hvorfor</a:t>
            </a:r>
            <a:r>
              <a:rPr lang="nb-NO" sz="1200" dirty="0"/>
              <a:t> mangler ofte i </a:t>
            </a:r>
            <a:r>
              <a:rPr lang="nb-NO" sz="1200" dirty="0" err="1"/>
              <a:t>user</a:t>
            </a:r>
            <a:r>
              <a:rPr lang="nb-NO" sz="1200" dirty="0"/>
              <a:t> </a:t>
            </a:r>
            <a:r>
              <a:rPr lang="nb-NO" sz="1200" dirty="0" err="1"/>
              <a:t>stories</a:t>
            </a:r>
            <a:r>
              <a:rPr lang="nb-NO" sz="1200" dirty="0"/>
              <a:t>, men er viktig å ha med så man kan prioritere</a:t>
            </a:r>
          </a:p>
          <a:p>
            <a:endParaRPr lang="nb-NO" sz="1200" i="1" dirty="0"/>
          </a:p>
          <a:p>
            <a:r>
              <a:rPr lang="nb-NO" sz="1200" dirty="0"/>
              <a:t>Lange brukerhistorier kan deles opp i flere deler. Skal være små, enkeltstående </a:t>
            </a:r>
          </a:p>
          <a:p>
            <a:endParaRPr lang="nb-NO" sz="1200" dirty="0"/>
          </a:p>
          <a:p>
            <a:r>
              <a:rPr lang="nb-NO" sz="1200" dirty="0"/>
              <a:t>Unngå tekniske detaljer. Brukerhistorier skal være fra brukerens perspektiv, og brukere flest bryr seg ikke om hvor og hvordan ting fungerer, bare det gjør det.</a:t>
            </a:r>
          </a:p>
          <a:p>
            <a:endParaRPr lang="nb-NO" sz="1200" dirty="0"/>
          </a:p>
          <a:p>
            <a:r>
              <a:rPr lang="nb-NO" sz="1200" dirty="0"/>
              <a:t>Brukerhistorier er bra for brukersentrert utvikling, fordi du ber brukerne spesifisere hva </a:t>
            </a:r>
            <a:r>
              <a:rPr lang="nb-NO" sz="1200" i="1" dirty="0"/>
              <a:t>de </a:t>
            </a:r>
            <a:r>
              <a:rPr lang="nb-NO" sz="1200" dirty="0"/>
              <a:t>ønsker at systemet skal gjøre, med egne og enkle utsagn. </a:t>
            </a:r>
            <a:endParaRPr lang="nb-NO" sz="1200" i="1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8911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User </a:t>
            </a:r>
            <a:r>
              <a:rPr lang="nb-NO" dirty="0" err="1"/>
              <a:t>storiene</a:t>
            </a:r>
            <a:r>
              <a:rPr lang="nb-NO" dirty="0"/>
              <a:t> danner grunnlag for kommunikasjon</a:t>
            </a:r>
            <a:r>
              <a:rPr lang="nb-NO" baseline="0" dirty="0"/>
              <a:t> mellom interessentene</a:t>
            </a:r>
            <a:endParaRPr lang="nb-NO" dirty="0"/>
          </a:p>
          <a:p>
            <a:endParaRPr lang="nb-NO" dirty="0"/>
          </a:p>
          <a:p>
            <a:r>
              <a:rPr lang="nb-NO" dirty="0"/>
              <a:t>Viktig å etablere en samtale mellom systemeier og utvikler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8892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Confirm</a:t>
            </a:r>
            <a:r>
              <a:rPr lang="nb-NO" dirty="0"/>
              <a:t> - bekrefte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1467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66A51D71-B910-5C4C-9EC3-B2A6BE4F1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127" y="534903"/>
            <a:ext cx="1724558" cy="70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" t="294" r="63584" b="-294"/>
          <a:stretch/>
        </p:blipFill>
        <p:spPr>
          <a:xfrm>
            <a:off x="5158188" y="192190"/>
            <a:ext cx="3826973" cy="4502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2042319"/>
            <a:ext cx="4316012" cy="1551781"/>
          </a:xfrm>
        </p:spPr>
        <p:txBody>
          <a:bodyPr anchor="b"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39243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693FE8B-5001-2E46-BF1E-00020EAEF8B5}" type="datetime1">
              <a:rPr lang="en-US" smtClean="0"/>
              <a:t>1/27/2025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110" y="191565"/>
            <a:ext cx="3829050" cy="4476403"/>
          </a:xfrm>
          <a:noFill/>
        </p:spPr>
        <p:txBody>
          <a:bodyPr/>
          <a:lstStyle/>
          <a:p>
            <a:r>
              <a:rPr lang="nb-NO"/>
              <a:t>Klikk ikonet for å legge til et bilde</a:t>
            </a:r>
            <a:endParaRPr lang="nb-NO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94536" y="37735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272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+ Tex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152900" y="165100"/>
            <a:ext cx="48322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D7A05-65E1-584C-A4CD-8B27963F44BF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52400" y="165100"/>
            <a:ext cx="3829050" cy="4530585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ikonet for å legge til et bilde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057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48322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6A5D8-E78B-A448-96B6-AAACC389C0DD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110" y="165100"/>
            <a:ext cx="3829050" cy="4530585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ikonet for å legge til et bilde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421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152900" y="165100"/>
            <a:ext cx="48322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48B56-A652-6948-B803-FF5E5B440198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152400" y="165100"/>
            <a:ext cx="3829050" cy="45305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152400" y="165100"/>
            <a:ext cx="3829050" cy="45305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/>
              <a:t>Graph / </a:t>
            </a:r>
            <a:r>
              <a:rPr lang="nb-NO" dirty="0" err="1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9126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48322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80E4-D4C1-C84F-A313-E8ED123F6E21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5156110" y="165100"/>
            <a:ext cx="3829050" cy="45305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5156110" y="165100"/>
            <a:ext cx="3829050" cy="45305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/>
              <a:t>Graph / </a:t>
            </a:r>
            <a:r>
              <a:rPr lang="nb-NO" dirty="0" err="1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96329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61F49-B31A-3441-A871-89EF0132B640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2400" y="219075"/>
            <a:ext cx="8832850" cy="4476610"/>
          </a:xfrm>
          <a:solidFill>
            <a:srgbClr val="BCCCD1"/>
          </a:solidFill>
        </p:spPr>
        <p:txBody>
          <a:bodyPr/>
          <a:lstStyle/>
          <a:p>
            <a:r>
              <a:rPr lang="nb-NO"/>
              <a:t>Klikk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1631015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4070" y="219282"/>
            <a:ext cx="8831090" cy="4476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latin typeface="Times New Roman"/>
                <a:cs typeface="Times New Roman"/>
              </a:defRPr>
            </a:lvl1pPr>
          </a:lstStyle>
          <a:p>
            <a:pPr lvl="0"/>
            <a:r>
              <a:rPr lang="nb-NO" dirty="0"/>
              <a:t>«</a:t>
            </a:r>
            <a:r>
              <a:rPr lang="nb-NO" dirty="0" err="1"/>
              <a:t>Quote</a:t>
            </a:r>
            <a:r>
              <a:rPr lang="nb-NO" dirty="0"/>
              <a:t>»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AEE02-3566-7246-B97A-B1C3E2EF58DB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6504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6104-883F-C04D-BE7E-C6ACB6B6492F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288000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/>
          <p:cNvSpPr/>
          <p:nvPr userDrawn="1"/>
        </p:nvSpPr>
        <p:spPr>
          <a:xfrm>
            <a:off x="6105160" y="165723"/>
            <a:ext cx="2880000" cy="5355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/>
          <p:cNvSpPr/>
          <p:nvPr userDrawn="1"/>
        </p:nvSpPr>
        <p:spPr>
          <a:xfrm>
            <a:off x="3129615" y="165723"/>
            <a:ext cx="2880000" cy="5355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2400" y="219075"/>
            <a:ext cx="2881670" cy="1495734"/>
          </a:xfrm>
          <a:solidFill>
            <a:srgbClr val="BCCCD1"/>
          </a:solidFill>
        </p:spPr>
        <p:txBody>
          <a:bodyPr/>
          <a:lstStyle/>
          <a:p>
            <a:r>
              <a:rPr lang="nb-NO"/>
              <a:t>Klikk ikonet for å legge til et bilde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127945" y="219075"/>
            <a:ext cx="2881670" cy="1495734"/>
          </a:xfrm>
          <a:solidFill>
            <a:srgbClr val="BCCCD1"/>
          </a:solidFill>
        </p:spPr>
        <p:txBody>
          <a:bodyPr/>
          <a:lstStyle/>
          <a:p>
            <a:r>
              <a:rPr lang="nb-NO"/>
              <a:t>Klikk ikonet for å legge til et bilde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103490" y="219075"/>
            <a:ext cx="2881670" cy="1495734"/>
          </a:xfrm>
          <a:solidFill>
            <a:srgbClr val="BCCCD1"/>
          </a:solidFill>
        </p:spPr>
        <p:txBody>
          <a:bodyPr/>
          <a:lstStyle/>
          <a:p>
            <a:r>
              <a:rPr lang="nb-NO"/>
              <a:t>Klikk ikonet for å legge til et bilde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54071" y="1803709"/>
            <a:ext cx="2880000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3129615" y="1803709"/>
            <a:ext cx="2880000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18" name="Content Placeholder 2"/>
          <p:cNvSpPr>
            <a:spLocks noGrp="1"/>
          </p:cNvSpPr>
          <p:nvPr>
            <p:ph idx="17"/>
          </p:nvPr>
        </p:nvSpPr>
        <p:spPr>
          <a:xfrm>
            <a:off x="6103490" y="1803709"/>
            <a:ext cx="2880000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8420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02BB96-5ED4-4A48-85FB-AEBDA0AC94D4}" type="datetime1">
              <a:rPr lang="en-US" smtClean="0"/>
              <a:t>1/27/2025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476403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2691003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rgbClr val="007C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16805F9-BF53-094D-9353-2AB26524A077}" type="datetime1">
              <a:rPr lang="en-US" smtClean="0"/>
              <a:t>1/27/2025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476403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ikonet for å legge til et bilde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7546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FCE24BD-FAEB-E340-A3CE-F89901AFA37C}" type="datetime1">
              <a:rPr lang="en-US" smtClean="0"/>
              <a:t>1/27/2025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476403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ikonet for å legge til et bilde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4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431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0CED3-8D24-EE46-BDB1-55DC38C323A3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7" name="Rectangle 6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61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43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636E7A4-531B-4E4C-A7F0-9F5312AA09D5}" type="datetime1">
              <a:rPr lang="en-US" smtClean="0"/>
              <a:t>1/27/2025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476403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ikonet for å legge til et bilde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1883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82FDA8-6A80-8047-ACEC-C93F5975FE6F}" type="datetime1">
              <a:rPr lang="en-US" smtClean="0"/>
              <a:t>1/27/2025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476403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ikonet for å legge til et bilde</a:t>
            </a:r>
            <a:endParaRPr lang="nb-NO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6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36945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tellysbilde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B63A5571-9EEC-3B81-E03E-F0B00E64A7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14895" y="3097436"/>
            <a:ext cx="1851457" cy="2046065"/>
          </a:xfrm>
          <a:custGeom>
            <a:avLst/>
            <a:gdLst>
              <a:gd name="connsiteX0" fmla="*/ 112812 w 2468609"/>
              <a:gd name="connsiteY0" fmla="*/ 0 h 2728087"/>
              <a:gd name="connsiteX1" fmla="*/ 1820368 w 2468609"/>
              <a:gd name="connsiteY1" fmla="*/ 426847 h 2728087"/>
              <a:gd name="connsiteX2" fmla="*/ 2424416 w 2468609"/>
              <a:gd name="connsiteY2" fmla="*/ 1527175 h 2728087"/>
              <a:gd name="connsiteX3" fmla="*/ 2024105 w 2468609"/>
              <a:gd name="connsiteY3" fmla="*/ 2728087 h 2728087"/>
              <a:gd name="connsiteX4" fmla="*/ 0 w 2468609"/>
              <a:gd name="connsiteY4" fmla="*/ 2728087 h 2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8609" h="2728087">
                <a:moveTo>
                  <a:pt x="112812" y="0"/>
                </a:moveTo>
                <a:lnTo>
                  <a:pt x="1820368" y="426847"/>
                </a:lnTo>
                <a:cubicBezTo>
                  <a:pt x="2303758" y="547688"/>
                  <a:pt x="2581968" y="1054481"/>
                  <a:pt x="2424416" y="1527175"/>
                </a:cubicBezTo>
                <a:lnTo>
                  <a:pt x="2024105" y="2728087"/>
                </a:lnTo>
                <a:lnTo>
                  <a:pt x="0" y="272808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50">
                <a:solidFill>
                  <a:srgbClr val="020000"/>
                </a:solidFill>
                <a:latin typeface="+mn-lt"/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79706AD2-B2C4-E800-F98D-A308C1B2C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97691" y="2870550"/>
            <a:ext cx="3001813" cy="2272951"/>
          </a:xfrm>
          <a:custGeom>
            <a:avLst/>
            <a:gdLst>
              <a:gd name="connsiteX0" fmla="*/ 1414002 w 4002417"/>
              <a:gd name="connsiteY0" fmla="*/ 0 h 3030601"/>
              <a:gd name="connsiteX1" fmla="*/ 2686937 w 4002417"/>
              <a:gd name="connsiteY1" fmla="*/ 0 h 3030601"/>
              <a:gd name="connsiteX2" fmla="*/ 2894404 w 4002417"/>
              <a:gd name="connsiteY2" fmla="*/ 25527 h 3030601"/>
              <a:gd name="connsiteX3" fmla="*/ 4002417 w 4002417"/>
              <a:gd name="connsiteY3" fmla="*/ 302514 h 3030601"/>
              <a:gd name="connsiteX4" fmla="*/ 3889603 w 4002417"/>
              <a:gd name="connsiteY4" fmla="*/ 3030601 h 3030601"/>
              <a:gd name="connsiteX5" fmla="*/ 306485 w 4002417"/>
              <a:gd name="connsiteY5" fmla="*/ 3030601 h 3030601"/>
              <a:gd name="connsiteX6" fmla="*/ 43908 w 4002417"/>
              <a:gd name="connsiteY6" fmla="*/ 2242947 h 3030601"/>
              <a:gd name="connsiteX7" fmla="*/ 90330 w 4002417"/>
              <a:gd name="connsiteY7" fmla="*/ 1589913 h 3030601"/>
              <a:gd name="connsiteX8" fmla="*/ 648909 w 4002417"/>
              <a:gd name="connsiteY8" fmla="*/ 472821 h 3030601"/>
              <a:gd name="connsiteX9" fmla="*/ 1414002 w 4002417"/>
              <a:gd name="connsiteY9" fmla="*/ 0 h 30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2417" h="3030601">
                <a:moveTo>
                  <a:pt x="1414002" y="0"/>
                </a:moveTo>
                <a:lnTo>
                  <a:pt x="2686937" y="0"/>
                </a:lnTo>
                <a:cubicBezTo>
                  <a:pt x="2756855" y="0"/>
                  <a:pt x="2826582" y="8572"/>
                  <a:pt x="2894404" y="25527"/>
                </a:cubicBezTo>
                <a:lnTo>
                  <a:pt x="4002417" y="302514"/>
                </a:lnTo>
                <a:lnTo>
                  <a:pt x="3889603" y="3030601"/>
                </a:lnTo>
                <a:lnTo>
                  <a:pt x="306485" y="3030601"/>
                </a:lnTo>
                <a:lnTo>
                  <a:pt x="43908" y="2242947"/>
                </a:lnTo>
                <a:cubicBezTo>
                  <a:pt x="-27851" y="2027745"/>
                  <a:pt x="-11150" y="1792795"/>
                  <a:pt x="90330" y="1589913"/>
                </a:cubicBezTo>
                <a:lnTo>
                  <a:pt x="648909" y="472821"/>
                </a:lnTo>
                <a:cubicBezTo>
                  <a:pt x="793761" y="183070"/>
                  <a:pt x="1090007" y="0"/>
                  <a:pt x="141400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50">
                <a:solidFill>
                  <a:srgbClr val="010000"/>
                </a:solidFill>
                <a:latin typeface="+mn-lt"/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D89FC5B-AFFC-5ECA-520E-259A3D9493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99505" y="237910"/>
            <a:ext cx="2044496" cy="4905592"/>
          </a:xfrm>
          <a:custGeom>
            <a:avLst/>
            <a:gdLst>
              <a:gd name="connsiteX0" fmla="*/ 2390724 w 2725995"/>
              <a:gd name="connsiteY0" fmla="*/ 145 h 6540789"/>
              <a:gd name="connsiteX1" fmla="*/ 2520848 w 2725995"/>
              <a:gd name="connsiteY1" fmla="*/ 6639 h 6540789"/>
              <a:gd name="connsiteX2" fmla="*/ 2725995 w 2725995"/>
              <a:gd name="connsiteY2" fmla="*/ 30741 h 6540789"/>
              <a:gd name="connsiteX3" fmla="*/ 2725995 w 2725995"/>
              <a:gd name="connsiteY3" fmla="*/ 6540789 h 6540789"/>
              <a:gd name="connsiteX4" fmla="*/ 1911270 w 2725995"/>
              <a:gd name="connsiteY4" fmla="*/ 6540789 h 6540789"/>
              <a:gd name="connsiteX5" fmla="*/ 2311602 w 2725995"/>
              <a:gd name="connsiteY5" fmla="*/ 5339814 h 6540789"/>
              <a:gd name="connsiteX6" fmla="*/ 1707555 w 2725995"/>
              <a:gd name="connsiteY6" fmla="*/ 4239486 h 6540789"/>
              <a:gd name="connsiteX7" fmla="*/ 0 w 2725995"/>
              <a:gd name="connsiteY7" fmla="*/ 3812639 h 6540789"/>
              <a:gd name="connsiteX8" fmla="*/ 39818 w 2725995"/>
              <a:gd name="connsiteY8" fmla="*/ 2850424 h 6540789"/>
              <a:gd name="connsiteX9" fmla="*/ 224931 w 2725995"/>
              <a:gd name="connsiteY9" fmla="*/ 2319183 h 6540789"/>
              <a:gd name="connsiteX10" fmla="*/ 1622840 w 2725995"/>
              <a:gd name="connsiteY10" fmla="*/ 399323 h 6540789"/>
              <a:gd name="connsiteX11" fmla="*/ 2390724 w 2725995"/>
              <a:gd name="connsiteY11" fmla="*/ 145 h 65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5995" h="6540789">
                <a:moveTo>
                  <a:pt x="2390724" y="145"/>
                </a:moveTo>
                <a:cubicBezTo>
                  <a:pt x="2433847" y="-600"/>
                  <a:pt x="2477308" y="1528"/>
                  <a:pt x="2520848" y="6639"/>
                </a:cubicBezTo>
                <a:lnTo>
                  <a:pt x="2725995" y="30741"/>
                </a:lnTo>
                <a:lnTo>
                  <a:pt x="2725995" y="6540789"/>
                </a:lnTo>
                <a:lnTo>
                  <a:pt x="1911270" y="6540789"/>
                </a:lnTo>
                <a:lnTo>
                  <a:pt x="2311602" y="5339814"/>
                </a:lnTo>
                <a:cubicBezTo>
                  <a:pt x="2469154" y="4867120"/>
                  <a:pt x="2190945" y="4360326"/>
                  <a:pt x="1707555" y="4239486"/>
                </a:cubicBezTo>
                <a:lnTo>
                  <a:pt x="0" y="3812639"/>
                </a:lnTo>
                <a:lnTo>
                  <a:pt x="39818" y="2850424"/>
                </a:lnTo>
                <a:cubicBezTo>
                  <a:pt x="47691" y="2658908"/>
                  <a:pt x="112148" y="2474122"/>
                  <a:pt x="224931" y="2319183"/>
                </a:cubicBezTo>
                <a:lnTo>
                  <a:pt x="1622840" y="399323"/>
                </a:lnTo>
                <a:cubicBezTo>
                  <a:pt x="1803485" y="151293"/>
                  <a:pt x="2088857" y="5358"/>
                  <a:pt x="2390724" y="14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50">
                <a:solidFill>
                  <a:srgbClr val="030000"/>
                </a:solidFill>
                <a:latin typeface="+mn-lt"/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07" y="1738358"/>
            <a:ext cx="5430287" cy="1009892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3938"/>
              </a:lnSpc>
              <a:defRPr sz="3675">
                <a:solidFill>
                  <a:schemeClr val="lt1"/>
                </a:solidFill>
                <a:latin typeface="ITC Clearface" panose="02000603000000000000" pitchFamily="50" charset="0"/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707" y="2965847"/>
            <a:ext cx="2576681" cy="58044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538"/>
              </a:lnSpc>
              <a:buNone/>
              <a:defRPr sz="1125">
                <a:solidFill>
                  <a:schemeClr val="lt1"/>
                </a:solidFill>
                <a:latin typeface="+mn-lt"/>
              </a:defRPr>
            </a:lvl1pPr>
            <a:lvl2pPr marL="342866" indent="0" algn="ctr">
              <a:buNone/>
              <a:defRPr sz="1500"/>
            </a:lvl2pPr>
            <a:lvl3pPr marL="685733" indent="0" algn="ctr">
              <a:buNone/>
              <a:defRPr sz="1350"/>
            </a:lvl3pPr>
            <a:lvl4pPr marL="1028598" indent="0" algn="ctr">
              <a:buNone/>
              <a:defRPr sz="1200"/>
            </a:lvl4pPr>
            <a:lvl5pPr marL="1371464" indent="0" algn="ctr">
              <a:buNone/>
              <a:defRPr sz="1200"/>
            </a:lvl5pPr>
            <a:lvl6pPr marL="1714329" indent="0" algn="ctr">
              <a:buNone/>
              <a:defRPr sz="1200"/>
            </a:lvl6pPr>
            <a:lvl7pPr marL="2057195" indent="0" algn="ctr">
              <a:buNone/>
              <a:defRPr sz="1200"/>
            </a:lvl7pPr>
            <a:lvl8pPr marL="2400060" indent="0" algn="ctr">
              <a:buNone/>
              <a:defRPr sz="1200"/>
            </a:lvl8pPr>
            <a:lvl9pPr marL="2742926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fld id="{64CBC530-441B-4DC0-83F7-4DE541F9E853}" type="datetime1">
              <a:rPr lang="nb-NO" smtClean="0"/>
              <a:pPr/>
              <a:t>27.01.2025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48742"/>
            <a:ext cx="3797962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  <a:latin typeface="+mn-lt"/>
              </a:defRPr>
            </a:lvl1pPr>
          </a:lstStyle>
          <a:p>
            <a:r>
              <a:rPr lang="nb-NO"/>
              <a:t>Navn på enhet / fakultet / institutt / presentasjon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48742"/>
            <a:ext cx="917477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  <a:latin typeface="+mn-lt"/>
              </a:defRPr>
            </a:lvl1pPr>
          </a:lstStyle>
          <a:p>
            <a:fld id="{F9601797-DC0E-45BC-9A66-B1CCC5925A5F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logo" hidden="1">
            <a:extLst>
              <a:ext uri="{FF2B5EF4-FFF2-40B4-BE49-F238E27FC236}">
                <a16:creationId xmlns:a16="http://schemas.microsoft.com/office/drawing/2014/main" id="{1AE4CD37-5887-112C-5BFB-90F24C813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706" y="619202"/>
            <a:ext cx="1699761" cy="391596"/>
          </a:xfrm>
          <a:prstGeom prst="rect">
            <a:avLst/>
          </a:prstGeom>
        </p:spPr>
      </p:pic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83A215E7-9140-B6D9-0724-F3AE44E60111}"/>
              </a:ext>
            </a:extLst>
          </p:cNvPr>
          <p:cNvSpPr/>
          <p:nvPr userDrawn="1"/>
        </p:nvSpPr>
        <p:spPr>
          <a:xfrm>
            <a:off x="4894920" y="5425387"/>
            <a:ext cx="883913" cy="184666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nb-NO" sz="600" dirty="0">
                <a:latin typeface="+mn-lt"/>
              </a:rPr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404CEFA4-F3EE-205B-70E5-B0531D54F3DF}"/>
              </a:ext>
            </a:extLst>
          </p:cNvPr>
          <p:cNvSpPr/>
          <p:nvPr userDrawn="1"/>
        </p:nvSpPr>
        <p:spPr>
          <a:xfrm>
            <a:off x="336536" y="-766861"/>
            <a:ext cx="7591366" cy="184666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6858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latin typeface="+mn-lt"/>
              </a:rPr>
              <a:t>forside1,forside2,forside3,forside4</a:t>
            </a:r>
            <a:endParaRPr lang="nb-NO" sz="600" dirty="0">
              <a:latin typeface="+mn-lt"/>
            </a:endParaRP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2E93619A-3168-1CF9-982D-93E4F5183B97}"/>
              </a:ext>
            </a:extLst>
          </p:cNvPr>
          <p:cNvSpPr/>
          <p:nvPr userDrawn="1"/>
        </p:nvSpPr>
        <p:spPr>
          <a:xfrm>
            <a:off x="2874198" y="5425388"/>
            <a:ext cx="883913" cy="184666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nb-NO" sz="600" dirty="0" err="1">
                <a:latin typeface="+mn-lt"/>
              </a:rPr>
              <a:t>addin_background</a:t>
            </a:r>
            <a:endParaRPr lang="nb-NO" sz="600" dirty="0">
              <a:latin typeface="+mn-lt"/>
            </a:endParaRPr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4C1F7DF7-A79A-327B-74FB-36A9CA56E244}"/>
              </a:ext>
            </a:extLst>
          </p:cNvPr>
          <p:cNvSpPr/>
          <p:nvPr userDrawn="1"/>
        </p:nvSpPr>
        <p:spPr>
          <a:xfrm>
            <a:off x="3884559" y="5425387"/>
            <a:ext cx="883913" cy="184666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nb-NO" sz="600" dirty="0" err="1">
                <a:latin typeface="+mn-lt"/>
              </a:rPr>
              <a:t>addin_text</a:t>
            </a:r>
            <a:endParaRPr lang="nb-NO" sz="600" dirty="0">
              <a:latin typeface="+mn-lt"/>
            </a:endParaRP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B81D7BBD-1046-630E-AF8E-2CB8BA5D4FE2}"/>
              </a:ext>
            </a:extLst>
          </p:cNvPr>
          <p:cNvSpPr/>
          <p:nvPr userDrawn="1"/>
        </p:nvSpPr>
        <p:spPr>
          <a:xfrm>
            <a:off x="5905281" y="5425388"/>
            <a:ext cx="883913" cy="184666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nb-NO" sz="600">
                <a:latin typeface="+mn-lt"/>
              </a:rPr>
              <a:t>addin_colorbox</a:t>
            </a:r>
            <a:endParaRPr lang="nb-NO" sz="600" dirty="0">
              <a:latin typeface="+mn-lt"/>
            </a:endParaRPr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1E074C6D-6F76-B81E-BC9B-A037FCB9C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8706" y="619202"/>
            <a:ext cx="1699761" cy="39159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  <a:latin typeface="+mn-lt"/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4806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1284772" y="4746295"/>
            <a:ext cx="7594681" cy="19553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6" tIns="24102" rIns="48206" bIns="24102" rtlCol="0" anchor="ctr"/>
          <a:lstStyle/>
          <a:p>
            <a:pPr algn="ctr"/>
            <a:endParaRPr lang="nb-NO" sz="1350"/>
          </a:p>
        </p:txBody>
      </p:sp>
      <p:sp>
        <p:nvSpPr>
          <p:cNvPr id="15" name="Rektangel 14"/>
          <p:cNvSpPr/>
          <p:nvPr/>
        </p:nvSpPr>
        <p:spPr>
          <a:xfrm>
            <a:off x="258951" y="4746295"/>
            <a:ext cx="1033021" cy="19553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6" tIns="24102" rIns="48206" bIns="24102" rtlCol="0" anchor="ctr"/>
          <a:lstStyle/>
          <a:p>
            <a:pPr algn="ctr"/>
            <a:endParaRPr lang="nb-NO" sz="13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380175" cy="26360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39" y="0"/>
            <a:ext cx="1508763" cy="662228"/>
          </a:xfrm>
          <a:prstGeom prst="rect">
            <a:avLst/>
          </a:prstGeom>
        </p:spPr>
      </p:pic>
      <p:sp>
        <p:nvSpPr>
          <p:cNvPr id="1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9" y="4620618"/>
            <a:ext cx="259723" cy="11391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6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4789056"/>
            <a:ext cx="1025822" cy="1290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675" b="0" spc="60" baseline="0">
                <a:solidFill>
                  <a:schemeClr val="bg1"/>
                </a:solidFill>
              </a:defRPr>
            </a:lvl1pPr>
          </a:lstStyle>
          <a:p>
            <a:fld id="{9440E57E-44CA-49E9-948E-0FB409503301}" type="datetime1">
              <a:rPr lang="nb-NO" smtClean="0"/>
              <a:t>27.01.2025</a:t>
            </a:fld>
            <a:endParaRPr lang="nb-NO"/>
          </a:p>
        </p:txBody>
      </p:sp>
      <p:sp>
        <p:nvSpPr>
          <p:cNvPr id="11" name="Tittel 3"/>
          <p:cNvSpPr>
            <a:spLocks noGrp="1"/>
          </p:cNvSpPr>
          <p:nvPr>
            <p:ph type="ctrTitle"/>
          </p:nvPr>
        </p:nvSpPr>
        <p:spPr>
          <a:xfrm>
            <a:off x="1627152" y="1761660"/>
            <a:ext cx="7205077" cy="1242138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nb-NO" sz="2700"/>
              <a:t>Klikk for å redigere tittelstil</a:t>
            </a:r>
            <a:endParaRPr lang="nb-NO" sz="2700" dirty="0"/>
          </a:p>
        </p:txBody>
      </p:sp>
      <p:sp>
        <p:nvSpPr>
          <p:cNvPr id="17" name="Undertittel 4"/>
          <p:cNvSpPr>
            <a:spLocks noGrp="1"/>
          </p:cNvSpPr>
          <p:nvPr>
            <p:ph type="subTitle" idx="1"/>
          </p:nvPr>
        </p:nvSpPr>
        <p:spPr>
          <a:xfrm>
            <a:off x="1619672" y="3219822"/>
            <a:ext cx="7204788" cy="81009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b-NO" sz="1800"/>
              <a:t>Klikk for å redigere undertittelstil i malen</a:t>
            </a:r>
            <a:endParaRPr lang="nb-NO" sz="1800" dirty="0"/>
          </a:p>
        </p:txBody>
      </p:sp>
      <p:sp>
        <p:nvSpPr>
          <p:cNvPr id="20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4780623"/>
            <a:ext cx="7247338" cy="12912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Bunntekst</a:t>
            </a:r>
          </a:p>
        </p:txBody>
      </p:sp>
    </p:spTree>
    <p:extLst>
      <p:ext uri="{BB962C8B-B14F-4D97-AF65-F5344CB8AC3E}">
        <p14:creationId xmlns:p14="http://schemas.microsoft.com/office/powerpoint/2010/main" val="3478038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275281" y="524605"/>
            <a:ext cx="5692781" cy="266033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ED9300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9" y="4620618"/>
            <a:ext cx="259723" cy="11391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4789056"/>
            <a:ext cx="1025822" cy="1290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675" b="0" spc="60" baseline="0">
                <a:solidFill>
                  <a:schemeClr val="bg1"/>
                </a:solidFill>
              </a:defRPr>
            </a:lvl1pPr>
          </a:lstStyle>
          <a:p>
            <a:fld id="{3D45F99C-5A76-4F16-A8DB-221962977F77}" type="datetime1">
              <a:rPr lang="nb-NO" smtClean="0"/>
              <a:t>27.01.2025</a:t>
            </a:fld>
            <a:endParaRPr lang="nb-NO"/>
          </a:p>
        </p:txBody>
      </p:sp>
      <p:sp>
        <p:nvSpPr>
          <p:cNvPr id="10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4780623"/>
            <a:ext cx="7247338" cy="12912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Bunntekst</a:t>
            </a:r>
          </a:p>
        </p:txBody>
      </p:sp>
    </p:spTree>
    <p:extLst>
      <p:ext uri="{BB962C8B-B14F-4D97-AF65-F5344CB8AC3E}">
        <p14:creationId xmlns:p14="http://schemas.microsoft.com/office/powerpoint/2010/main" val="14599894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1295776" y="1463313"/>
            <a:ext cx="7558687" cy="19553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6" tIns="24102" rIns="48206" bIns="24102" rtlCol="0" anchor="ctr"/>
          <a:lstStyle/>
          <a:p>
            <a:pPr algn="ctr"/>
            <a:endParaRPr lang="nb-NO" sz="1350"/>
          </a:p>
        </p:txBody>
      </p:sp>
      <p:sp>
        <p:nvSpPr>
          <p:cNvPr id="9" name="Rektangel 8"/>
          <p:cNvSpPr/>
          <p:nvPr/>
        </p:nvSpPr>
        <p:spPr>
          <a:xfrm>
            <a:off x="253127" y="1461695"/>
            <a:ext cx="1043819" cy="19553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6" tIns="24102" rIns="48206" bIns="24102" rtlCol="0" anchor="ctr"/>
          <a:lstStyle/>
          <a:p>
            <a:pPr algn="ctr"/>
            <a:endParaRPr lang="nb-NO" sz="1350"/>
          </a:p>
        </p:txBody>
      </p:sp>
      <p:sp>
        <p:nvSpPr>
          <p:cNvPr id="15" name="Plassholder for bilde 14"/>
          <p:cNvSpPr>
            <a:spLocks noGrp="1"/>
          </p:cNvSpPr>
          <p:nvPr>
            <p:ph type="pic" sz="quarter" idx="12" hasCustomPrompt="1"/>
          </p:nvPr>
        </p:nvSpPr>
        <p:spPr>
          <a:xfrm>
            <a:off x="253128" y="1860469"/>
            <a:ext cx="8606250" cy="3102047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36470" y="1035454"/>
            <a:ext cx="5870848" cy="376518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36468" y="824325"/>
            <a:ext cx="5870846" cy="254627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solidFill>
                  <a:srgbClr val="ED9300"/>
                </a:solidFill>
              </a:defRPr>
            </a:lvl1pPr>
            <a:lvl2pPr marL="342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3128" y="1495282"/>
            <a:ext cx="1042388" cy="129094"/>
          </a:xfrm>
        </p:spPr>
        <p:txBody>
          <a:bodyPr/>
          <a:lstStyle>
            <a:lvl1pPr>
              <a:defRPr spc="60" baseline="0"/>
            </a:lvl1pPr>
          </a:lstStyle>
          <a:p>
            <a:fld id="{559808DE-ECFA-4CE2-A3D2-B29696DC2968}" type="datetime1">
              <a:rPr lang="nb-NO" smtClean="0"/>
              <a:t>27.01.2025</a:t>
            </a:fld>
            <a:endParaRPr lang="nb-NO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39" y="-4066"/>
            <a:ext cx="1508763" cy="662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66"/>
            <a:ext cx="1354458" cy="1356601"/>
          </a:xfrm>
          <a:prstGeom prst="rect">
            <a:avLst/>
          </a:prstGeom>
        </p:spPr>
      </p:pic>
      <p:sp>
        <p:nvSpPr>
          <p:cNvPr id="11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47664" y="1496520"/>
            <a:ext cx="7247338" cy="12912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Bunntekst</a:t>
            </a:r>
          </a:p>
        </p:txBody>
      </p:sp>
    </p:spTree>
    <p:extLst>
      <p:ext uri="{BB962C8B-B14F-4D97-AF65-F5344CB8AC3E}">
        <p14:creationId xmlns:p14="http://schemas.microsoft.com/office/powerpoint/2010/main" val="25451392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m/mø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1295776" y="1463313"/>
            <a:ext cx="7558687" cy="19553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6" tIns="24102" rIns="48206" bIns="24102" rtlCol="0" anchor="ctr"/>
          <a:lstStyle/>
          <a:p>
            <a:pPr algn="ctr"/>
            <a:endParaRPr lang="nb-NO" sz="1350"/>
          </a:p>
        </p:txBody>
      </p:sp>
      <p:sp>
        <p:nvSpPr>
          <p:cNvPr id="9" name="Rektangel 8"/>
          <p:cNvSpPr/>
          <p:nvPr/>
        </p:nvSpPr>
        <p:spPr>
          <a:xfrm>
            <a:off x="253127" y="1461695"/>
            <a:ext cx="1043819" cy="19553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6" tIns="24102" rIns="48206" bIns="24102" rtlCol="0" anchor="ctr"/>
          <a:lstStyle/>
          <a:p>
            <a:pPr algn="ctr"/>
            <a:endParaRPr lang="nb-NO" sz="1350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36470" y="1035454"/>
            <a:ext cx="5870848" cy="376518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36468" y="824325"/>
            <a:ext cx="5870846" cy="254627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solidFill>
                  <a:srgbClr val="ED9300"/>
                </a:solidFill>
              </a:defRPr>
            </a:lvl1pPr>
            <a:lvl2pPr marL="342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39" y="-4066"/>
            <a:ext cx="1508763" cy="662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66"/>
            <a:ext cx="1354458" cy="1356601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7" y="1859869"/>
            <a:ext cx="8606105" cy="3101582"/>
          </a:xfrm>
          <a:prstGeom prst="rect">
            <a:avLst/>
          </a:prstGeom>
        </p:spPr>
      </p:pic>
      <p:sp>
        <p:nvSpPr>
          <p:cNvPr id="12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3127" y="1495282"/>
            <a:ext cx="1042389" cy="129094"/>
          </a:xfrm>
        </p:spPr>
        <p:txBody>
          <a:bodyPr/>
          <a:lstStyle>
            <a:lvl1pPr>
              <a:defRPr spc="60" baseline="0"/>
            </a:lvl1pPr>
          </a:lstStyle>
          <a:p>
            <a:fld id="{EF027722-7760-411F-B984-43DA0386A60E}" type="datetime1">
              <a:rPr lang="nb-NO" smtClean="0"/>
              <a:t>27.01.2025</a:t>
            </a:fld>
            <a:endParaRPr lang="nb-NO"/>
          </a:p>
        </p:txBody>
      </p:sp>
      <p:sp>
        <p:nvSpPr>
          <p:cNvPr id="11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47664" y="1494902"/>
            <a:ext cx="7247338" cy="12912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Bunntekst</a:t>
            </a:r>
          </a:p>
        </p:txBody>
      </p:sp>
    </p:spTree>
    <p:extLst>
      <p:ext uri="{BB962C8B-B14F-4D97-AF65-F5344CB8AC3E}">
        <p14:creationId xmlns:p14="http://schemas.microsoft.com/office/powerpoint/2010/main" val="34014284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281" y="524605"/>
            <a:ext cx="5692781" cy="266033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8" name="Plassholder for innhold 2"/>
          <p:cNvSpPr>
            <a:spLocks noGrp="1"/>
          </p:cNvSpPr>
          <p:nvPr>
            <p:ph idx="1"/>
          </p:nvPr>
        </p:nvSpPr>
        <p:spPr>
          <a:xfrm>
            <a:off x="1273621" y="1333393"/>
            <a:ext cx="4018334" cy="322035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5752687" y="1375750"/>
            <a:ext cx="3131456" cy="3177164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ikonet for å legge til et bilde</a:t>
            </a:r>
            <a:endParaRPr lang="en-GB" dirty="0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9" y="4620618"/>
            <a:ext cx="259723" cy="11391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4789056"/>
            <a:ext cx="1025822" cy="1290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675" b="0" spc="60" baseline="0">
                <a:solidFill>
                  <a:schemeClr val="bg1"/>
                </a:solidFill>
              </a:defRPr>
            </a:lvl1pPr>
          </a:lstStyle>
          <a:p>
            <a:fld id="{6E966F62-D0D7-44C7-91F7-9A0561D8A8A2}" type="datetime1">
              <a:rPr lang="nb-NO" smtClean="0"/>
              <a:t>27.01.2025</a:t>
            </a:fld>
            <a:endParaRPr lang="nb-NO"/>
          </a:p>
        </p:txBody>
      </p:sp>
      <p:sp>
        <p:nvSpPr>
          <p:cNvPr id="9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4780623"/>
            <a:ext cx="7247338" cy="12912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Bunntekst</a:t>
            </a:r>
          </a:p>
        </p:txBody>
      </p:sp>
    </p:spTree>
    <p:extLst>
      <p:ext uri="{BB962C8B-B14F-4D97-AF65-F5344CB8AC3E}">
        <p14:creationId xmlns:p14="http://schemas.microsoft.com/office/powerpoint/2010/main" val="26040408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innhold og info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/>
          <p:cNvSpPr>
            <a:spLocks noGrp="1"/>
          </p:cNvSpPr>
          <p:nvPr>
            <p:ph type="body" sz="quarter" idx="16"/>
          </p:nvPr>
        </p:nvSpPr>
        <p:spPr>
          <a:xfrm>
            <a:off x="5751013" y="1567219"/>
            <a:ext cx="3133130" cy="487361"/>
          </a:xfrm>
          <a:solidFill>
            <a:srgbClr val="C8CACB"/>
          </a:solidFill>
        </p:spPr>
        <p:txBody>
          <a:bodyPr wrap="square" lIns="197936" tIns="172744" rIns="197936" bIns="172744">
            <a:sp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3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5752687" y="1378265"/>
            <a:ext cx="3131456" cy="188957"/>
          </a:xfrm>
          <a:solidFill>
            <a:srgbClr val="ED9300"/>
          </a:solidFill>
        </p:spPr>
        <p:txBody>
          <a:bodyPr wrap="square" lIns="101217" tIns="50608" rIns="75913" bIns="50608" anchor="ctr">
            <a:noAutofit/>
          </a:bodyPr>
          <a:lstStyle>
            <a:lvl1pPr marL="0" indent="0" algn="r">
              <a:buNone/>
              <a:defRPr sz="675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Forklaringstekst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1273622" y="1333491"/>
            <a:ext cx="3802349" cy="322035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5751415" y="1370820"/>
            <a:ext cx="664570" cy="206079"/>
          </a:xfrm>
          <a:solidFill>
            <a:srgbClr val="58B02C"/>
          </a:solidFill>
        </p:spPr>
        <p:txBody>
          <a:bodyPr wrap="none" lIns="75913" tIns="50608" rIns="101217" bIns="50608" anchor="ctr">
            <a:spAutoFit/>
          </a:bodyPr>
          <a:lstStyle>
            <a:lvl1pPr marL="0" indent="0">
              <a:buNone/>
              <a:defRPr sz="675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Infotittel</a:t>
            </a:r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281" y="524605"/>
            <a:ext cx="5692781" cy="266033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9" y="4620618"/>
            <a:ext cx="259723" cy="11391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4789056"/>
            <a:ext cx="1025822" cy="1290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675" b="0" spc="60" baseline="0">
                <a:solidFill>
                  <a:schemeClr val="bg1"/>
                </a:solidFill>
              </a:defRPr>
            </a:lvl1pPr>
          </a:lstStyle>
          <a:p>
            <a:fld id="{A4D10CFF-5D18-4D44-BD4D-3CD25DB0CE01}" type="datetime1">
              <a:rPr lang="nb-NO" smtClean="0"/>
              <a:t>27.01.2025</a:t>
            </a:fld>
            <a:endParaRPr lang="nb-NO"/>
          </a:p>
        </p:txBody>
      </p:sp>
      <p:sp>
        <p:nvSpPr>
          <p:cNvPr id="16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4780623"/>
            <a:ext cx="7247338" cy="12912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Bunntekst</a:t>
            </a:r>
          </a:p>
        </p:txBody>
      </p:sp>
    </p:spTree>
    <p:extLst>
      <p:ext uri="{BB962C8B-B14F-4D97-AF65-F5344CB8AC3E}">
        <p14:creationId xmlns:p14="http://schemas.microsoft.com/office/powerpoint/2010/main" val="1318141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bilde og info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/>
          <p:cNvSpPr>
            <a:spLocks noGrp="1"/>
          </p:cNvSpPr>
          <p:nvPr>
            <p:ph type="body" sz="quarter" idx="16"/>
          </p:nvPr>
        </p:nvSpPr>
        <p:spPr>
          <a:xfrm>
            <a:off x="5751013" y="1567219"/>
            <a:ext cx="3133130" cy="487361"/>
          </a:xfrm>
          <a:solidFill>
            <a:srgbClr val="C8CACB"/>
          </a:solidFill>
        </p:spPr>
        <p:txBody>
          <a:bodyPr wrap="square" lIns="197936" tIns="172744" rIns="197936" bIns="172744">
            <a:sp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281" y="524605"/>
            <a:ext cx="5692781" cy="266033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bilde 3"/>
          <p:cNvSpPr>
            <a:spLocks noGrp="1"/>
          </p:cNvSpPr>
          <p:nvPr>
            <p:ph type="pic" sz="quarter" idx="18"/>
          </p:nvPr>
        </p:nvSpPr>
        <p:spPr>
          <a:xfrm>
            <a:off x="259155" y="1375750"/>
            <a:ext cx="5219094" cy="3177164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ikonet for å legge til et bilde</a:t>
            </a:r>
            <a:endParaRPr lang="en-GB" dirty="0"/>
          </a:p>
        </p:txBody>
      </p:sp>
      <p:sp>
        <p:nvSpPr>
          <p:cNvPr id="19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5752687" y="1378265"/>
            <a:ext cx="3131456" cy="188957"/>
          </a:xfrm>
          <a:solidFill>
            <a:srgbClr val="ED9300"/>
          </a:solidFill>
        </p:spPr>
        <p:txBody>
          <a:bodyPr wrap="square" lIns="101217" tIns="50608" rIns="75913" bIns="50608" anchor="ctr">
            <a:noAutofit/>
          </a:bodyPr>
          <a:lstStyle>
            <a:lvl1pPr marL="0" indent="0" algn="r">
              <a:buNone/>
              <a:defRPr sz="675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Forklaringstekst</a:t>
            </a:r>
          </a:p>
        </p:txBody>
      </p:sp>
      <p:sp>
        <p:nvSpPr>
          <p:cNvPr id="20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5751415" y="1370820"/>
            <a:ext cx="664570" cy="206079"/>
          </a:xfrm>
          <a:solidFill>
            <a:srgbClr val="58B02C"/>
          </a:solidFill>
        </p:spPr>
        <p:txBody>
          <a:bodyPr wrap="none" lIns="75913" tIns="50608" rIns="101217" bIns="50608" anchor="ctr">
            <a:spAutoFit/>
          </a:bodyPr>
          <a:lstStyle>
            <a:lvl1pPr marL="0" indent="0">
              <a:buNone/>
              <a:defRPr sz="675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Infotittel</a:t>
            </a:r>
          </a:p>
        </p:txBody>
      </p:sp>
      <p:sp>
        <p:nvSpPr>
          <p:cNvPr id="1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9" y="4620618"/>
            <a:ext cx="259723" cy="11391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4789056"/>
            <a:ext cx="1025822" cy="1290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675" b="0" spc="60" baseline="0">
                <a:solidFill>
                  <a:schemeClr val="bg1"/>
                </a:solidFill>
              </a:defRPr>
            </a:lvl1pPr>
          </a:lstStyle>
          <a:p>
            <a:fld id="{81CE88D2-01B5-4268-BC3E-9A0BA56589F9}" type="datetime1">
              <a:rPr lang="nb-NO" smtClean="0"/>
              <a:t>27.01.2025</a:t>
            </a:fld>
            <a:endParaRPr lang="nb-NO"/>
          </a:p>
        </p:txBody>
      </p:sp>
      <p:sp>
        <p:nvSpPr>
          <p:cNvPr id="11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4780623"/>
            <a:ext cx="7247338" cy="12912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Bunntekst</a:t>
            </a:r>
          </a:p>
        </p:txBody>
      </p:sp>
    </p:spTree>
    <p:extLst>
      <p:ext uri="{BB962C8B-B14F-4D97-AF65-F5344CB8AC3E}">
        <p14:creationId xmlns:p14="http://schemas.microsoft.com/office/powerpoint/2010/main" val="279225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253" y="1594843"/>
            <a:ext cx="3944079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8F51-E146-C041-B2D0-418745730E78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7" name="Rectangle 6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61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673870" y="1594843"/>
            <a:ext cx="3944079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854029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, navn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30504" y="1275906"/>
            <a:ext cx="5262926" cy="1295844"/>
          </a:xfrm>
        </p:spPr>
        <p:txBody>
          <a:bodyPr wrap="square">
            <a:noAutofit/>
          </a:bodyPr>
          <a:lstStyle>
            <a:lvl1pPr>
              <a:defRPr sz="27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 hasCustomPrompt="1"/>
          </p:nvPr>
        </p:nvSpPr>
        <p:spPr>
          <a:xfrm>
            <a:off x="230504" y="2571751"/>
            <a:ext cx="5262926" cy="266033"/>
          </a:xfrm>
        </p:spPr>
        <p:txBody>
          <a:bodyPr>
            <a:normAutofit/>
          </a:bodyPr>
          <a:lstStyle>
            <a:lvl1pPr marL="0" indent="0" algn="r">
              <a:buNone/>
              <a:defRPr sz="1275">
                <a:solidFill>
                  <a:srgbClr val="ED9300"/>
                </a:solidFill>
              </a:defRPr>
            </a:lvl1pPr>
          </a:lstStyle>
          <a:p>
            <a:pPr lvl="0"/>
            <a:r>
              <a:rPr lang="nb-NO" dirty="0"/>
              <a:t>Navn </a:t>
            </a:r>
            <a:r>
              <a:rPr lang="nb-NO" dirty="0" err="1"/>
              <a:t>Navnesen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5752687" y="1375750"/>
            <a:ext cx="3131456" cy="3177164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ikonet for å legge til et bilde</a:t>
            </a:r>
            <a:endParaRPr lang="en-GB" dirty="0"/>
          </a:p>
        </p:txBody>
      </p:sp>
      <p:sp>
        <p:nvSpPr>
          <p:cNvPr id="4" name="Rektangel 3"/>
          <p:cNvSpPr/>
          <p:nvPr/>
        </p:nvSpPr>
        <p:spPr>
          <a:xfrm>
            <a:off x="180277" y="358017"/>
            <a:ext cx="935941" cy="809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8" tIns="34279" rIns="68558" bIns="34279" rtlCol="0" anchor="ctr"/>
          <a:lstStyle/>
          <a:p>
            <a:pPr algn="ctr"/>
            <a:endParaRPr lang="en-GB" sz="1350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9" y="4620618"/>
            <a:ext cx="259723" cy="11391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4789056"/>
            <a:ext cx="1025822" cy="1290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675" b="0" spc="60" baseline="0">
                <a:solidFill>
                  <a:schemeClr val="bg1"/>
                </a:solidFill>
              </a:defRPr>
            </a:lvl1pPr>
          </a:lstStyle>
          <a:p>
            <a:fld id="{16C06CBF-AF70-454E-BA58-F21D0E144ECD}" type="datetime1">
              <a:rPr lang="nb-NO" smtClean="0"/>
              <a:t>27.01.2025</a:t>
            </a:fld>
            <a:endParaRPr lang="nb-NO"/>
          </a:p>
        </p:txBody>
      </p:sp>
      <p:sp>
        <p:nvSpPr>
          <p:cNvPr id="9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4780623"/>
            <a:ext cx="7247338" cy="12912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Bunntekst</a:t>
            </a:r>
          </a:p>
        </p:txBody>
      </p:sp>
    </p:spTree>
    <p:extLst>
      <p:ext uri="{BB962C8B-B14F-4D97-AF65-F5344CB8AC3E}">
        <p14:creationId xmlns:p14="http://schemas.microsoft.com/office/powerpoint/2010/main" val="2234016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 1"/>
          <p:cNvSpPr>
            <a:spLocks noGrp="1"/>
          </p:cNvSpPr>
          <p:nvPr>
            <p:ph type="title"/>
          </p:nvPr>
        </p:nvSpPr>
        <p:spPr>
          <a:xfrm>
            <a:off x="1275282" y="799242"/>
            <a:ext cx="6999085" cy="35121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281" y="524605"/>
            <a:ext cx="5692781" cy="266033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5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252271" y="1375750"/>
            <a:ext cx="8631873" cy="3177164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ikonet for å legge til et bilde</a:t>
            </a:r>
            <a:endParaRPr lang="en-GB" dirty="0"/>
          </a:p>
        </p:txBody>
      </p:sp>
      <p:sp>
        <p:nvSpPr>
          <p:cNvPr id="13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9" y="4620618"/>
            <a:ext cx="259723" cy="11391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0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4789056"/>
            <a:ext cx="1025822" cy="1290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675" b="0" spc="60" baseline="0">
                <a:solidFill>
                  <a:schemeClr val="bg1"/>
                </a:solidFill>
              </a:defRPr>
            </a:lvl1pPr>
          </a:lstStyle>
          <a:p>
            <a:fld id="{81469416-63A8-46CE-9F87-C11021B54DF5}" type="datetime1">
              <a:rPr lang="nb-NO" smtClean="0"/>
              <a:t>27.01.2025</a:t>
            </a:fld>
            <a:endParaRPr lang="nb-NO"/>
          </a:p>
        </p:txBody>
      </p:sp>
      <p:sp>
        <p:nvSpPr>
          <p:cNvPr id="8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4780623"/>
            <a:ext cx="7247338" cy="12912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Bunntekst</a:t>
            </a:r>
          </a:p>
        </p:txBody>
      </p:sp>
    </p:spTree>
    <p:extLst>
      <p:ext uri="{BB962C8B-B14F-4D97-AF65-F5344CB8AC3E}">
        <p14:creationId xmlns:p14="http://schemas.microsoft.com/office/powerpoint/2010/main" val="23665656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275281" y="524605"/>
            <a:ext cx="5692781" cy="266033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9" y="4620618"/>
            <a:ext cx="259723" cy="11391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7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4789056"/>
            <a:ext cx="1025822" cy="1290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675" b="0" spc="60" baseline="0">
                <a:solidFill>
                  <a:schemeClr val="bg1"/>
                </a:solidFill>
              </a:defRPr>
            </a:lvl1pPr>
          </a:lstStyle>
          <a:p>
            <a:fld id="{FBFE67B0-D5CD-403E-8057-B424E026D4FA}" type="datetime1">
              <a:rPr lang="nb-NO" smtClean="0"/>
              <a:t>27.01.2025</a:t>
            </a:fld>
            <a:endParaRPr lang="nb-NO"/>
          </a:p>
        </p:txBody>
      </p:sp>
      <p:sp>
        <p:nvSpPr>
          <p:cNvPr id="9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4780623"/>
            <a:ext cx="7247338" cy="12912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Bunntekst</a:t>
            </a:r>
          </a:p>
        </p:txBody>
      </p:sp>
    </p:spTree>
    <p:extLst>
      <p:ext uri="{BB962C8B-B14F-4D97-AF65-F5344CB8AC3E}">
        <p14:creationId xmlns:p14="http://schemas.microsoft.com/office/powerpoint/2010/main" val="40034044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C95E70-AD19-4B92-8BCF-BB5EA064F50D}" type="datetime1">
              <a:rPr lang="nb-NO" altLang="nb-NO" smtClean="0"/>
              <a:t>27.01.2025</a:t>
            </a:fld>
            <a:endParaRPr lang="nb-NO" altLang="nb-NO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altLang="nb-NO"/>
              <a:t>Bunntekst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1D59AF-B5DA-44DD-AD41-C85697C44904}" type="slidenum">
              <a:rPr lang="nb-NO" altLang="nb-NO"/>
              <a:pPr/>
              <a:t>‹#›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9148258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tel og innho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52000" y="602100"/>
            <a:ext cx="8639523" cy="4363383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436A-5D21-42F7-BBE6-894F20C0D2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B2519A-7B0C-4F97-8FCD-A778E5E276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ABA27FF-4D79-4821-99B3-F70AD66EA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88230"/>
            <a:ext cx="7848480" cy="359105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93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0DCB-8242-431E-BE3F-D6E79D1AB133}" type="datetime1">
              <a:rPr lang="nb-NO" smtClean="0">
                <a:solidFill>
                  <a:prstClr val="white"/>
                </a:solidFill>
              </a:rPr>
              <a:pPr/>
              <a:t>27.01.2025</a:t>
            </a:fld>
            <a:endParaRPr lang="nb-NO">
              <a:solidFill>
                <a:prstClr val="white"/>
              </a:solidFill>
            </a:endParaRPr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>
                <a:solidFill>
                  <a:prstClr val="black"/>
                </a:solidFill>
              </a:rPr>
              <a:t>Bunntekst</a:t>
            </a: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8D9C2-5F05-44EF-B7C1-1B71CE36FE82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866331"/>
      </p:ext>
    </p:extLst>
  </p:cSld>
  <p:clrMapOvr>
    <a:masterClrMapping/>
  </p:clrMapOvr>
  <p:hf sldNum="0" hdr="0" ft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tel og innho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52000" y="602100"/>
            <a:ext cx="8639523" cy="4363383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ABA27FF-4D79-4821-99B3-F70AD66EA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88230"/>
            <a:ext cx="7848480" cy="359105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50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+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9B4A-2F75-FD48-82A7-D6136F37071E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52400" y="165100"/>
            <a:ext cx="3829050" cy="4530585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ikonet for å legge til et bilde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485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5A7F-57D2-D244-8A88-7071DF44BD19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110" y="165100"/>
            <a:ext cx="3829050" cy="4530585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ikonet for å legge til et bilde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8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3F21-EEA1-C149-958F-41DA57E2AE46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152400" y="165100"/>
            <a:ext cx="3829050" cy="45305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152400" y="165100"/>
            <a:ext cx="3829050" cy="45305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/>
              <a:t>Graph / </a:t>
            </a:r>
            <a:r>
              <a:rPr lang="nb-NO" dirty="0" err="1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30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1A14D-63E0-D646-9E07-6269E536964E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5156110" y="165100"/>
            <a:ext cx="3829050" cy="45305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5156110" y="165100"/>
            <a:ext cx="3829050" cy="45305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/>
              <a:t>Graph / </a:t>
            </a:r>
            <a:r>
              <a:rPr lang="nb-NO" dirty="0" err="1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1303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2A97D-3837-1448-B1C2-022822104F2A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868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FEB0-246C-5F46-99E0-19C1E8DB4E6C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561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87253" y="1594843"/>
            <a:ext cx="3944079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673870" y="1594843"/>
            <a:ext cx="3944079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59218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6103" y="428161"/>
            <a:ext cx="7961846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253" y="1594843"/>
            <a:ext cx="8030696" cy="2850156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406" y="4834789"/>
            <a:ext cx="1654282" cy="159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9EEE39C-E7D1-0B4B-A4B7-113469CC3272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488" y="4834789"/>
            <a:ext cx="2895600" cy="159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nb-NO"/>
              <a:t>Tittel på foredraget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1560" y="4834789"/>
            <a:ext cx="2133600" cy="159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61C69DF6-CB11-204F-A157-6A5F70DE8F31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7553" y="4748795"/>
            <a:ext cx="827519" cy="33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2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57" r:id="rId4"/>
    <p:sldLayoutId id="2147483658" r:id="rId5"/>
    <p:sldLayoutId id="2147483659" r:id="rId6"/>
    <p:sldLayoutId id="2147483660" r:id="rId7"/>
    <p:sldLayoutId id="2147483656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62" r:id="rId14"/>
    <p:sldLayoutId id="2147483661" r:id="rId15"/>
    <p:sldLayoutId id="2147483668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86" r:id="rId2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176213" indent="-176213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alibri"/>
          <a:ea typeface="+mn-ea"/>
          <a:cs typeface="Calibri"/>
        </a:defRPr>
      </a:lvl1pPr>
      <a:lvl2pPr marL="452438" indent="-207963" algn="l" defTabSz="45085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bri"/>
          <a:ea typeface="+mn-ea"/>
          <a:cs typeface="Calibri"/>
        </a:defRPr>
      </a:lvl2pPr>
      <a:lvl3pPr marL="627063" indent="-158750" algn="l" defTabSz="62706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804863" indent="-161925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bri"/>
          <a:ea typeface="+mn-ea"/>
          <a:cs typeface="Calibri"/>
        </a:defRPr>
      </a:lvl4pPr>
      <a:lvl5pPr marL="987425" indent="-174625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ktangel 28"/>
          <p:cNvSpPr/>
          <p:nvPr userDrawn="1"/>
        </p:nvSpPr>
        <p:spPr>
          <a:xfrm>
            <a:off x="1284772" y="4746295"/>
            <a:ext cx="7594681" cy="19553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6" tIns="24102" rIns="48206" bIns="24102" rtlCol="0" anchor="ctr"/>
          <a:lstStyle/>
          <a:p>
            <a:pPr algn="ctr"/>
            <a:endParaRPr lang="nb-NO" sz="1350"/>
          </a:p>
        </p:txBody>
      </p:sp>
      <p:sp>
        <p:nvSpPr>
          <p:cNvPr id="30" name="Rektangel 29"/>
          <p:cNvSpPr/>
          <p:nvPr/>
        </p:nvSpPr>
        <p:spPr>
          <a:xfrm>
            <a:off x="258950" y="4746295"/>
            <a:ext cx="1025822" cy="19553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6" tIns="24102" rIns="48206" bIns="24102" rtlCol="0" anchor="ctr"/>
          <a:lstStyle/>
          <a:p>
            <a:pPr algn="ctr"/>
            <a:endParaRPr lang="nb-NO" sz="1350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275282" y="793916"/>
            <a:ext cx="6999085" cy="35184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273623" y="1333393"/>
            <a:ext cx="7000745" cy="32203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4789056"/>
            <a:ext cx="1025822" cy="1290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675" b="0" spc="60" baseline="0">
                <a:solidFill>
                  <a:schemeClr val="bg1"/>
                </a:solidFill>
              </a:defRPr>
            </a:lvl1pPr>
          </a:lstStyle>
          <a:p>
            <a:fld id="{5C74EA4E-C2B7-43E1-A424-4278FA310920}" type="datetime1">
              <a:rPr lang="nb-NO" smtClean="0"/>
              <a:t>27.01.2025</a:t>
            </a:fld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9" y="4620618"/>
            <a:ext cx="259723" cy="11391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"/>
            <a:ext cx="1014810" cy="10490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39" y="0"/>
            <a:ext cx="1508763" cy="662228"/>
          </a:xfrm>
          <a:prstGeom prst="rect">
            <a:avLst/>
          </a:prstGeom>
        </p:spPr>
      </p:pic>
      <p:sp>
        <p:nvSpPr>
          <p:cNvPr id="12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4780623"/>
            <a:ext cx="7247338" cy="12912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Bunntekst</a:t>
            </a:r>
          </a:p>
        </p:txBody>
      </p:sp>
    </p:spTree>
    <p:extLst>
      <p:ext uri="{BB962C8B-B14F-4D97-AF65-F5344CB8AC3E}">
        <p14:creationId xmlns:p14="http://schemas.microsoft.com/office/powerpoint/2010/main" val="1871723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</p:sldLayoutIdLst>
  <p:hf hdr="0" ftr="0" dt="0"/>
  <p:txStyles>
    <p:titleStyle>
      <a:lvl1pPr algn="l" defTabSz="685526" rtl="0" eaLnBrk="1" latinLnBrk="0" hangingPunct="1">
        <a:spcBef>
          <a:spcPct val="0"/>
        </a:spcBef>
        <a:buNone/>
        <a:defRPr sz="1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6796" indent="-226796" algn="l" defTabSz="685526" rtl="0" eaLnBrk="1" latinLnBrk="0" hangingPunct="1">
        <a:spcBef>
          <a:spcPts val="324"/>
        </a:spcBef>
        <a:buClr>
          <a:srgbClr val="ED9300"/>
        </a:buClr>
        <a:buFont typeface="Arial" pitchFamily="34" charset="0"/>
        <a:buChar char="●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426807" indent="-188299" algn="l" defTabSz="685526" rtl="0" eaLnBrk="1" latinLnBrk="0" hangingPunct="1">
        <a:spcBef>
          <a:spcPts val="324"/>
        </a:spcBef>
        <a:buFont typeface="Arial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20539" indent="-143944" algn="l" defTabSz="685526" rtl="0" eaLnBrk="1" latinLnBrk="0" hangingPunct="1">
        <a:spcBef>
          <a:spcPts val="324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08837" indent="-188299" algn="l" defTabSz="685526" rtl="0" eaLnBrk="1" latinLnBrk="0" hangingPunct="1">
        <a:spcBef>
          <a:spcPts val="324"/>
        </a:spcBef>
        <a:buFont typeface="Arial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897971" indent="-189136" algn="l" defTabSz="685526" rtl="0" eaLnBrk="1" latinLnBrk="0" hangingPunct="1">
        <a:spcBef>
          <a:spcPts val="324"/>
        </a:spcBef>
        <a:buFont typeface="Arial" pitchFamily="34" charset="0"/>
        <a:buChar char="»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196" indent="-171380" algn="l" defTabSz="68552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959" indent="-171380" algn="l" defTabSz="68552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721" indent="-171380" algn="l" defTabSz="68552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485" indent="-171380" algn="l" defTabSz="68552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52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64" algn="l" defTabSz="68552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526" algn="l" defTabSz="68552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289" algn="l" defTabSz="68552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052" algn="l" defTabSz="68552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815" algn="l" defTabSz="68552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577" algn="l" defTabSz="68552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340" algn="l" defTabSz="68552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104" algn="l" defTabSz="68552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72FAA12-DEF7-8BD5-9D46-0290F13411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AB195A-B95F-98E2-2D2B-CE4ED8A39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2EC866-5CD9-372E-1C8E-65C323B5AA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BEC8E13-1F26-B820-BB69-B1BBBC9B5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Brukerhistorier</a:t>
            </a: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7B9F6E86-0F19-6C10-BBBA-1CC7889D7E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lassholder for lysbildenummer 7">
            <a:extLst>
              <a:ext uri="{FF2B5EF4-FFF2-40B4-BE49-F238E27FC236}">
                <a16:creationId xmlns:a16="http://schemas.microsoft.com/office/drawing/2014/main" id="{533F9018-7916-FBFC-5731-A1624A2BB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48743"/>
            <a:ext cx="917477" cy="15389"/>
          </a:xfrm>
        </p:spPr>
        <p:txBody>
          <a:bodyPr/>
          <a:lstStyle/>
          <a:p>
            <a:fld id="{F9601797-DC0E-45BC-9A66-B1CCC5925A5F}" type="slidenum">
              <a:rPr lang="nb-NO" smtClean="0"/>
              <a:pPr/>
              <a:t>1</a:t>
            </a:fld>
            <a:endParaRPr lang="nb-N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7D7190-E4DF-BDD7-8363-F10CC4430A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4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sz="4400" b="1" dirty="0">
                <a:solidFill>
                  <a:srgbClr val="92D050"/>
                </a:solidFill>
                <a:latin typeface="Wingdings 2" panose="05020102010507070707" pitchFamily="18" charset="2"/>
              </a:rPr>
              <a:t>P</a:t>
            </a:r>
            <a:r>
              <a:rPr lang="en-US" sz="4400" b="1" dirty="0">
                <a:solidFill>
                  <a:srgbClr val="92D050"/>
                </a:solidFill>
                <a:latin typeface="Century Gothic" pitchFamily="34" charset="0"/>
              </a:rPr>
              <a:t> 	Card</a:t>
            </a:r>
          </a:p>
          <a:p>
            <a:pPr marL="0" indent="0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sz="4400" b="1" dirty="0">
                <a:latin typeface="Century Gothic" pitchFamily="34" charset="0"/>
              </a:rPr>
              <a:t>	Conversation</a:t>
            </a:r>
          </a:p>
          <a:p>
            <a:pPr marL="0" indent="0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sz="4400" b="1" dirty="0">
                <a:latin typeface="Century Gothic" pitchFamily="34" charset="0"/>
              </a:rPr>
              <a:t>	Confirmation</a:t>
            </a:r>
            <a:r>
              <a:rPr lang="en-US" sz="4400" dirty="0">
                <a:latin typeface="Century Gothic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sz="4400" dirty="0">
              <a:latin typeface="Century Gothic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sz="1800" dirty="0">
              <a:latin typeface="Century Gothic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sz="1800" dirty="0">
              <a:latin typeface="Century Gothic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sz="1800" dirty="0">
              <a:latin typeface="Century Gothic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sz="1800" dirty="0">
              <a:latin typeface="Century Gothic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sz="1800" dirty="0">
              <a:latin typeface="Century Gothic" pitchFamily="34" charset="0"/>
            </a:endParaRPr>
          </a:p>
          <a:p>
            <a:endParaRPr lang="nb-NO" sz="4400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926E8-7844-FA4C-826D-2667DED607E1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435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Conversation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dirty="0"/>
              <a:t>Produkteieren (kunden, sjefen, den som skal ha det ferdige systemet) diskuterer brukerhistoriene sammen med utvikler</a:t>
            </a:r>
          </a:p>
          <a:p>
            <a:pPr lvl="1"/>
            <a:r>
              <a:rPr lang="nb-NO" dirty="0"/>
              <a:t>Fordi tekst gir rom for tolkning, og samtale bidrar til å avklare usikkerhet.</a:t>
            </a:r>
          </a:p>
          <a:p>
            <a:endParaRPr lang="nb-NO" dirty="0"/>
          </a:p>
          <a:p>
            <a:r>
              <a:rPr lang="nb-NO" dirty="0"/>
              <a:t>Forklaring og ekstra informasjon legges til på kortet.</a:t>
            </a:r>
          </a:p>
          <a:p>
            <a:endParaRPr lang="nb-NO" dirty="0"/>
          </a:p>
          <a:p>
            <a:r>
              <a:rPr lang="nb-NO" dirty="0"/>
              <a:t>Eks: Som </a:t>
            </a:r>
            <a:r>
              <a:rPr lang="nb-NO" i="1" dirty="0"/>
              <a:t>lærer</a:t>
            </a:r>
            <a:r>
              <a:rPr lang="nb-NO" dirty="0"/>
              <a:t> skal jeg kunne  </a:t>
            </a:r>
            <a:r>
              <a:rPr lang="nb-NO" i="1" dirty="0"/>
              <a:t>legge inn karakterer på hver student </a:t>
            </a:r>
            <a:r>
              <a:rPr lang="nb-NO" dirty="0"/>
              <a:t>for å </a:t>
            </a:r>
            <a:r>
              <a:rPr lang="nb-NO" i="1" dirty="0"/>
              <a:t>gjøre den administrative jobben enklere</a:t>
            </a:r>
          </a:p>
          <a:p>
            <a:pPr lvl="1"/>
            <a:r>
              <a:rPr lang="nb-NO" dirty="0" err="1"/>
              <a:t>Tilleggsinfo</a:t>
            </a:r>
            <a:r>
              <a:rPr lang="nb-NO" dirty="0"/>
              <a:t>: Karakterer spenner fra A-F, hvor F er stryk. Karakterer må kunne legges inn anonymt. 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926E8-7844-FA4C-826D-2667DED607E1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9677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sz="3200" b="1" dirty="0">
                <a:solidFill>
                  <a:srgbClr val="92D050"/>
                </a:solidFill>
                <a:latin typeface="Wingdings 2" panose="05020102010507070707" pitchFamily="18" charset="2"/>
              </a:rPr>
              <a:t>P</a:t>
            </a:r>
            <a:r>
              <a:rPr lang="en-US" sz="3200" b="1" dirty="0">
                <a:solidFill>
                  <a:srgbClr val="92D050"/>
                </a:solidFill>
                <a:latin typeface="Century Gothic" pitchFamily="34" charset="0"/>
              </a:rPr>
              <a:t> 	Card</a:t>
            </a:r>
          </a:p>
          <a:p>
            <a:pPr marL="0" indent="0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sz="3200" b="1" dirty="0">
                <a:solidFill>
                  <a:srgbClr val="92D050"/>
                </a:solidFill>
                <a:latin typeface="Wingdings 2" panose="05020102010507070707" pitchFamily="18" charset="2"/>
              </a:rPr>
              <a:t>P</a:t>
            </a:r>
            <a:r>
              <a:rPr lang="en-US" sz="3200" b="1" dirty="0">
                <a:solidFill>
                  <a:srgbClr val="92D050"/>
                </a:solidFill>
                <a:latin typeface="Century Gothic" pitchFamily="34" charset="0"/>
              </a:rPr>
              <a:t> 	Conversation</a:t>
            </a:r>
          </a:p>
          <a:p>
            <a:pPr marL="0" indent="0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sz="3200" b="1" dirty="0">
                <a:latin typeface="Century Gothic" pitchFamily="34" charset="0"/>
              </a:rPr>
              <a:t>	Confirmation</a:t>
            </a:r>
            <a:r>
              <a:rPr lang="en-US" sz="3200" dirty="0">
                <a:latin typeface="Century Gothic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sz="3200" dirty="0">
              <a:latin typeface="Century Gothic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sz="1200" dirty="0">
              <a:latin typeface="Century Gothic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sz="1200" dirty="0">
              <a:latin typeface="Century Gothic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sz="1200" dirty="0">
              <a:latin typeface="Century Gothic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sz="1200" dirty="0">
              <a:latin typeface="Century Gothic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sz="1200" dirty="0">
              <a:latin typeface="Century Gothic" pitchFamily="34" charset="0"/>
            </a:endParaRPr>
          </a:p>
          <a:p>
            <a:endParaRPr lang="nb-NO" sz="3200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926E8-7844-FA4C-826D-2667DED607E1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2657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Confirmation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dirty="0"/>
              <a:t>Beskriver forventninger til funksjonalitet</a:t>
            </a:r>
          </a:p>
          <a:p>
            <a:endParaRPr lang="nb-NO" dirty="0"/>
          </a:p>
          <a:p>
            <a:r>
              <a:rPr lang="nb-NO" dirty="0"/>
              <a:t>Brukes for testing når koding er ferdig (akseptansetest)</a:t>
            </a:r>
          </a:p>
          <a:p>
            <a:endParaRPr lang="nb-NO" dirty="0"/>
          </a:p>
          <a:p>
            <a:r>
              <a:rPr lang="nb-NO" dirty="0"/>
              <a:t>Skrives på baksiden av kortet </a:t>
            </a:r>
          </a:p>
          <a:p>
            <a:endParaRPr lang="nb-NO" dirty="0"/>
          </a:p>
          <a:p>
            <a:r>
              <a:rPr lang="nb-NO" dirty="0"/>
              <a:t>Eks: Som </a:t>
            </a:r>
            <a:r>
              <a:rPr lang="nb-NO" i="1" dirty="0"/>
              <a:t>lærer</a:t>
            </a:r>
            <a:r>
              <a:rPr lang="nb-NO" dirty="0"/>
              <a:t> skal jeg kunne  </a:t>
            </a:r>
            <a:r>
              <a:rPr lang="nb-NO" i="1" dirty="0"/>
              <a:t>legge inn karakterer på hver student </a:t>
            </a:r>
            <a:r>
              <a:rPr lang="nb-NO" dirty="0"/>
              <a:t>for å </a:t>
            </a:r>
            <a:r>
              <a:rPr lang="nb-NO" i="1" dirty="0"/>
              <a:t>gjøre den administrative jobben enklere</a:t>
            </a:r>
          </a:p>
          <a:p>
            <a:pPr lvl="1"/>
            <a:r>
              <a:rPr lang="nb-NO" dirty="0" err="1"/>
              <a:t>Confirmation</a:t>
            </a:r>
            <a:r>
              <a:rPr lang="nb-NO" dirty="0"/>
              <a:t>: Kun tillatt å skrive inn gyldige karakterer. Feilmelding hvis lærer skriver noe annet enn A-F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926E8-7844-FA4C-826D-2667DED607E1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13</a:t>
            </a:fld>
            <a:endParaRPr lang="nb-NO"/>
          </a:p>
        </p:txBody>
      </p:sp>
      <p:sp>
        <p:nvSpPr>
          <p:cNvPr id="7" name="TekstSylinder 6"/>
          <p:cNvSpPr txBox="1"/>
          <p:nvPr/>
        </p:nvSpPr>
        <p:spPr>
          <a:xfrm>
            <a:off x="5530935" y="695175"/>
            <a:ext cx="3087015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dirty="0" err="1"/>
              <a:t>Confirmations</a:t>
            </a:r>
            <a:r>
              <a:rPr lang="nb-NO" dirty="0"/>
              <a:t> skal være korte, men gi nok informasjon til at utvikler vet når man har kodet ferdig</a:t>
            </a:r>
          </a:p>
        </p:txBody>
      </p:sp>
    </p:spTree>
    <p:extLst>
      <p:ext uri="{BB962C8B-B14F-4D97-AF65-F5344CB8AC3E}">
        <p14:creationId xmlns:p14="http://schemas.microsoft.com/office/powerpoint/2010/main" val="108452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sz="3200" b="1" dirty="0">
                <a:solidFill>
                  <a:srgbClr val="92D050"/>
                </a:solidFill>
                <a:latin typeface="Wingdings 2" panose="05020102010507070707" pitchFamily="18" charset="2"/>
              </a:rPr>
              <a:t>P</a:t>
            </a:r>
            <a:r>
              <a:rPr lang="en-US" sz="3200" b="1" dirty="0">
                <a:solidFill>
                  <a:srgbClr val="92D050"/>
                </a:solidFill>
                <a:latin typeface="Century Gothic" pitchFamily="34" charset="0"/>
              </a:rPr>
              <a:t> 	Card</a:t>
            </a:r>
          </a:p>
          <a:p>
            <a:pPr marL="0" indent="0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sz="3200" b="1" dirty="0">
                <a:solidFill>
                  <a:srgbClr val="92D050"/>
                </a:solidFill>
                <a:latin typeface="Wingdings 2" panose="05020102010507070707" pitchFamily="18" charset="2"/>
              </a:rPr>
              <a:t>P</a:t>
            </a:r>
            <a:r>
              <a:rPr lang="en-US" sz="3200" b="1" dirty="0">
                <a:solidFill>
                  <a:srgbClr val="92D050"/>
                </a:solidFill>
                <a:latin typeface="Century Gothic" pitchFamily="34" charset="0"/>
              </a:rPr>
              <a:t>  Conversation</a:t>
            </a:r>
          </a:p>
          <a:p>
            <a:pPr marL="0" indent="0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sz="3200" b="1" dirty="0">
                <a:solidFill>
                  <a:srgbClr val="92D050"/>
                </a:solidFill>
                <a:latin typeface="Wingdings 2" panose="05020102010507070707" pitchFamily="18" charset="2"/>
              </a:rPr>
              <a:t>P </a:t>
            </a:r>
            <a:r>
              <a:rPr lang="en-US" sz="3200" b="1" dirty="0">
                <a:solidFill>
                  <a:srgbClr val="92D050"/>
                </a:solidFill>
                <a:latin typeface="Century Gothic" pitchFamily="34" charset="0"/>
              </a:rPr>
              <a:t>Confirmation</a:t>
            </a:r>
            <a:r>
              <a:rPr lang="en-US" sz="3200" dirty="0">
                <a:solidFill>
                  <a:srgbClr val="92D050"/>
                </a:solidFill>
                <a:latin typeface="Century Gothic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sz="3200" dirty="0">
              <a:latin typeface="Century Gothic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sz="1200" dirty="0">
              <a:latin typeface="Century Gothic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sz="1200" dirty="0">
              <a:latin typeface="Century Gothic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sz="1200" dirty="0">
              <a:latin typeface="Century Gothic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sz="1200" dirty="0">
              <a:latin typeface="Century Gothic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sz="1200" dirty="0">
              <a:latin typeface="Century Gothic" pitchFamily="34" charset="0"/>
            </a:endParaRPr>
          </a:p>
          <a:p>
            <a:endParaRPr lang="nb-NO" sz="3200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926E8-7844-FA4C-826D-2667DED607E1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46382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E51A2F2-8CED-3CB7-787B-1793E848B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b="0" i="0" dirty="0" err="1">
                <a:solidFill>
                  <a:srgbClr val="253858"/>
                </a:solidFill>
                <a:effectLst/>
                <a:latin typeface="Charlie Display"/>
              </a:rPr>
              <a:t>Why</a:t>
            </a:r>
            <a:r>
              <a:rPr lang="nb-NO" b="0" i="0" dirty="0">
                <a:solidFill>
                  <a:srgbClr val="253858"/>
                </a:solidFill>
                <a:effectLst/>
                <a:latin typeface="Charlie Display"/>
              </a:rPr>
              <a:t> </a:t>
            </a:r>
            <a:r>
              <a:rPr lang="nb-NO" b="0" i="0" dirty="0" err="1">
                <a:solidFill>
                  <a:srgbClr val="253858"/>
                </a:solidFill>
                <a:effectLst/>
                <a:latin typeface="Charlie Display"/>
              </a:rPr>
              <a:t>create</a:t>
            </a:r>
            <a:r>
              <a:rPr lang="nb-NO" b="0" i="0" dirty="0">
                <a:solidFill>
                  <a:srgbClr val="253858"/>
                </a:solidFill>
                <a:effectLst/>
                <a:latin typeface="Charlie Display"/>
              </a:rPr>
              <a:t> </a:t>
            </a:r>
            <a:r>
              <a:rPr lang="nb-NO" b="0" i="0" dirty="0" err="1">
                <a:solidFill>
                  <a:srgbClr val="253858"/>
                </a:solidFill>
                <a:effectLst/>
                <a:latin typeface="Charlie Display"/>
              </a:rPr>
              <a:t>user</a:t>
            </a:r>
            <a:r>
              <a:rPr lang="nb-NO" b="0" i="0" dirty="0">
                <a:solidFill>
                  <a:srgbClr val="253858"/>
                </a:solidFill>
                <a:effectLst/>
                <a:latin typeface="Charlie Display"/>
              </a:rPr>
              <a:t> </a:t>
            </a:r>
            <a:r>
              <a:rPr lang="nb-NO" b="0" i="0" dirty="0" err="1">
                <a:solidFill>
                  <a:srgbClr val="253858"/>
                </a:solidFill>
                <a:effectLst/>
                <a:latin typeface="Charlie Display"/>
              </a:rPr>
              <a:t>stories</a:t>
            </a:r>
            <a:r>
              <a:rPr lang="nb-NO" b="0" i="0" dirty="0">
                <a:solidFill>
                  <a:srgbClr val="253858"/>
                </a:solidFill>
                <a:effectLst/>
                <a:latin typeface="Charlie Display"/>
              </a:rPr>
              <a:t>?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161B075-9C86-EB5F-47C8-1779450FC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91E42"/>
                </a:solidFill>
                <a:effectLst/>
                <a:latin typeface="Charlie Text"/>
              </a:rPr>
              <a:t>Stories keep the focus on the user.</a:t>
            </a:r>
          </a:p>
          <a:p>
            <a:r>
              <a:rPr lang="nb-NO" b="1" i="0" dirty="0" err="1">
                <a:solidFill>
                  <a:srgbClr val="091E42"/>
                </a:solidFill>
                <a:effectLst/>
                <a:latin typeface="Charlie Text"/>
              </a:rPr>
              <a:t>Stories</a:t>
            </a:r>
            <a:r>
              <a:rPr lang="nb-NO" b="1" i="0" dirty="0">
                <a:solidFill>
                  <a:srgbClr val="091E42"/>
                </a:solidFill>
                <a:effectLst/>
                <a:latin typeface="Charlie Text"/>
              </a:rPr>
              <a:t> </a:t>
            </a:r>
            <a:r>
              <a:rPr lang="nb-NO" b="1" i="0" dirty="0" err="1">
                <a:solidFill>
                  <a:srgbClr val="091E42"/>
                </a:solidFill>
                <a:effectLst/>
                <a:latin typeface="Charlie Text"/>
              </a:rPr>
              <a:t>enable</a:t>
            </a:r>
            <a:r>
              <a:rPr lang="nb-NO" b="1" i="0" dirty="0">
                <a:solidFill>
                  <a:srgbClr val="091E42"/>
                </a:solidFill>
                <a:effectLst/>
                <a:latin typeface="Charlie Text"/>
              </a:rPr>
              <a:t> </a:t>
            </a:r>
            <a:r>
              <a:rPr lang="nb-NO" b="1" i="0" dirty="0" err="1">
                <a:solidFill>
                  <a:srgbClr val="091E42"/>
                </a:solidFill>
                <a:effectLst/>
                <a:latin typeface="Charlie Text"/>
              </a:rPr>
              <a:t>collaboration</a:t>
            </a:r>
            <a:r>
              <a:rPr lang="nb-NO" b="1" i="0" dirty="0">
                <a:solidFill>
                  <a:srgbClr val="091E42"/>
                </a:solidFill>
                <a:effectLst/>
                <a:latin typeface="Charlie Text"/>
              </a:rPr>
              <a:t>.</a:t>
            </a:r>
            <a:endParaRPr lang="en-US" b="1" dirty="0">
              <a:solidFill>
                <a:srgbClr val="091E42"/>
              </a:solidFill>
              <a:latin typeface="Charlie Text"/>
            </a:endParaRPr>
          </a:p>
          <a:p>
            <a:r>
              <a:rPr lang="nb-NO" b="1" i="0" dirty="0" err="1">
                <a:solidFill>
                  <a:srgbClr val="091E42"/>
                </a:solidFill>
                <a:effectLst/>
                <a:latin typeface="Charlie Text"/>
              </a:rPr>
              <a:t>Stories</a:t>
            </a:r>
            <a:r>
              <a:rPr lang="nb-NO" b="1" i="0" dirty="0">
                <a:solidFill>
                  <a:srgbClr val="091E42"/>
                </a:solidFill>
                <a:effectLst/>
                <a:latin typeface="Charlie Text"/>
              </a:rPr>
              <a:t> drive </a:t>
            </a:r>
            <a:r>
              <a:rPr lang="nb-NO" b="1" i="0" dirty="0" err="1">
                <a:solidFill>
                  <a:srgbClr val="091E42"/>
                </a:solidFill>
                <a:effectLst/>
                <a:latin typeface="Charlie Text"/>
              </a:rPr>
              <a:t>creative</a:t>
            </a:r>
            <a:r>
              <a:rPr lang="nb-NO" b="1" i="0" dirty="0">
                <a:solidFill>
                  <a:srgbClr val="091E42"/>
                </a:solidFill>
                <a:effectLst/>
                <a:latin typeface="Charlie Text"/>
              </a:rPr>
              <a:t> </a:t>
            </a:r>
            <a:r>
              <a:rPr lang="nb-NO" b="1" i="0" dirty="0" err="1">
                <a:solidFill>
                  <a:srgbClr val="091E42"/>
                </a:solidFill>
                <a:effectLst/>
                <a:latin typeface="Charlie Text"/>
              </a:rPr>
              <a:t>solutions</a:t>
            </a:r>
            <a:r>
              <a:rPr lang="nb-NO" b="1" i="0" dirty="0">
                <a:solidFill>
                  <a:srgbClr val="091E42"/>
                </a:solidFill>
                <a:effectLst/>
                <a:latin typeface="Charlie Text"/>
              </a:rPr>
              <a:t>.</a:t>
            </a:r>
            <a:r>
              <a:rPr lang="nb-NO" b="0" i="0" dirty="0">
                <a:solidFill>
                  <a:srgbClr val="091E42"/>
                </a:solidFill>
                <a:effectLst/>
                <a:latin typeface="Charlie Text"/>
              </a:rPr>
              <a:t> </a:t>
            </a:r>
          </a:p>
          <a:p>
            <a:r>
              <a:rPr lang="nb-NO" b="1" i="0" dirty="0" err="1">
                <a:solidFill>
                  <a:srgbClr val="091E42"/>
                </a:solidFill>
                <a:effectLst/>
                <a:latin typeface="Charlie Text"/>
              </a:rPr>
              <a:t>Stories</a:t>
            </a:r>
            <a:r>
              <a:rPr lang="nb-NO" b="1" i="0" dirty="0">
                <a:solidFill>
                  <a:srgbClr val="091E42"/>
                </a:solidFill>
                <a:effectLst/>
                <a:latin typeface="Charlie Text"/>
              </a:rPr>
              <a:t> </a:t>
            </a:r>
            <a:r>
              <a:rPr lang="nb-NO" b="1" i="0" dirty="0" err="1">
                <a:solidFill>
                  <a:srgbClr val="091E42"/>
                </a:solidFill>
                <a:effectLst/>
                <a:latin typeface="Charlie Text"/>
              </a:rPr>
              <a:t>create</a:t>
            </a:r>
            <a:r>
              <a:rPr lang="nb-NO" b="1" i="0" dirty="0">
                <a:solidFill>
                  <a:srgbClr val="091E42"/>
                </a:solidFill>
                <a:effectLst/>
                <a:latin typeface="Charlie Text"/>
              </a:rPr>
              <a:t> </a:t>
            </a:r>
            <a:r>
              <a:rPr lang="nb-NO" b="1" i="0" dirty="0" err="1">
                <a:solidFill>
                  <a:srgbClr val="091E42"/>
                </a:solidFill>
                <a:effectLst/>
                <a:latin typeface="Charlie Text"/>
              </a:rPr>
              <a:t>momentum</a:t>
            </a:r>
            <a:r>
              <a:rPr lang="nb-NO" b="1" i="0" dirty="0">
                <a:solidFill>
                  <a:srgbClr val="091E42"/>
                </a:solidFill>
                <a:effectLst/>
                <a:latin typeface="Charlie Text"/>
              </a:rPr>
              <a:t>.</a:t>
            </a:r>
            <a:endParaRPr lang="nb-NO" dirty="0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BD16EFF1-E26F-33F2-E8CA-351E2DC66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5375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9B33E5D-47D8-4C91-33EB-C8976682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B71C0849-1835-46E6-7FDB-BD35C7E17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5236" y="635183"/>
            <a:ext cx="7276564" cy="3873134"/>
          </a:xfrm>
        </p:spPr>
      </p:pic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D3ACA27-6D11-6EB3-33DB-9ED48928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32272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033718" y="357504"/>
            <a:ext cx="5249314" cy="351849"/>
          </a:xfrm>
        </p:spPr>
        <p:txBody>
          <a:bodyPr>
            <a:normAutofit/>
          </a:bodyPr>
          <a:lstStyle/>
          <a:p>
            <a:r>
              <a:rPr lang="nb-NO" b="1" dirty="0"/>
              <a:t>Utarbeide eposer i Jira for L3 og L4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>
          <a:xfrm>
            <a:off x="1337213" y="4789056"/>
            <a:ext cx="769367" cy="129094"/>
          </a:xfrm>
        </p:spPr>
        <p:txBody>
          <a:bodyPr/>
          <a:lstStyle/>
          <a:p>
            <a:pPr defTabSz="685800"/>
            <a:fld id="{91C1BDA6-6FC7-4031-B0EE-715EEFBF688C}" type="datetime1">
              <a:rPr lang="nb-NO">
                <a:solidFill>
                  <a:prstClr val="white"/>
                </a:solidFill>
                <a:latin typeface="Lucida Sans Unicode"/>
              </a:rPr>
              <a:pPr defTabSz="685800"/>
              <a:t>27.01.2025</a:t>
            </a:fld>
            <a:endParaRPr lang="nb-NO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3383869" y="782583"/>
            <a:ext cx="21242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nb-NO" sz="1350" dirty="0">
                <a:solidFill>
                  <a:prstClr val="black"/>
                </a:solidFill>
                <a:latin typeface="Lucida Sans Unicode"/>
              </a:rPr>
              <a:t>Eksempel på epos i </a:t>
            </a:r>
            <a:r>
              <a:rPr lang="nb-NO" sz="1350" dirty="0" err="1">
                <a:solidFill>
                  <a:prstClr val="black"/>
                </a:solidFill>
                <a:latin typeface="Lucida Sans Unicode"/>
              </a:rPr>
              <a:t>Jira</a:t>
            </a:r>
            <a:endParaRPr lang="nb-NO" sz="1350" dirty="0">
              <a:solidFill>
                <a:prstClr val="black"/>
              </a:solidFill>
              <a:latin typeface="Lucida Sans Unicode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42" y="1113588"/>
            <a:ext cx="48768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fld id="{DDE8D9C2-5F05-44EF-B7C1-1B71CE36FE82}" type="slidenum">
              <a:rPr lang="nb-NO">
                <a:solidFill>
                  <a:prstClr val="black"/>
                </a:solidFill>
                <a:latin typeface="Lucida Sans Unicode"/>
              </a:rPr>
              <a:pPr defTabSz="685800"/>
              <a:t>17</a:t>
            </a:fld>
            <a:endParaRPr lang="nb-NO">
              <a:solidFill>
                <a:prstClr val="black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157567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Story </a:t>
            </a:r>
            <a:r>
              <a:rPr lang="nb-NO" dirty="0" err="1"/>
              <a:t>map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b-NO" sz="2400" dirty="0"/>
              <a:t>Brukerhistorier struktureres til en story </a:t>
            </a:r>
            <a:r>
              <a:rPr lang="nb-NO" sz="2400" dirty="0" err="1"/>
              <a:t>map</a:t>
            </a:r>
            <a:r>
              <a:rPr lang="nb-NO" sz="2400" dirty="0"/>
              <a:t> for å få oversikt over hele systemet</a:t>
            </a:r>
          </a:p>
          <a:p>
            <a:endParaRPr lang="nb-NO" sz="2400" dirty="0"/>
          </a:p>
          <a:p>
            <a:r>
              <a:rPr lang="nb-NO" sz="2400" dirty="0"/>
              <a:t>Story </a:t>
            </a:r>
            <a:r>
              <a:rPr lang="nb-NO" sz="2400" dirty="0" err="1"/>
              <a:t>map</a:t>
            </a:r>
            <a:r>
              <a:rPr lang="nb-NO" sz="2400" dirty="0"/>
              <a:t> representerer alt som skal gjøres før systemet er ferdig utviklet</a:t>
            </a:r>
          </a:p>
          <a:p>
            <a:endParaRPr lang="nb-NO" sz="2400" dirty="0"/>
          </a:p>
          <a:p>
            <a:r>
              <a:rPr lang="nb-NO" sz="2400" dirty="0"/>
              <a:t>Story </a:t>
            </a:r>
            <a:r>
              <a:rPr lang="nb-NO" sz="2400" dirty="0" err="1"/>
              <a:t>map</a:t>
            </a:r>
            <a:r>
              <a:rPr lang="nb-NO" sz="2400" dirty="0"/>
              <a:t> skal være prioritert. Viktige funksjoner øverst!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926E8-7844-FA4C-826D-2667DED607E1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55396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926E8-7844-FA4C-826D-2667DED607E1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19</a:t>
            </a:fld>
            <a:endParaRPr lang="nb-NO"/>
          </a:p>
        </p:txBody>
      </p:sp>
      <p:pic>
        <p:nvPicPr>
          <p:cNvPr id="7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014"/>
            <a:ext cx="9116576" cy="3888432"/>
          </a:xfrm>
          <a:prstGeom prst="rect">
            <a:avLst/>
          </a:prstGeom>
        </p:spPr>
      </p:pic>
      <p:sp>
        <p:nvSpPr>
          <p:cNvPr id="8" name="Rechteck 3"/>
          <p:cNvSpPr/>
          <p:nvPr/>
        </p:nvSpPr>
        <p:spPr>
          <a:xfrm>
            <a:off x="165800" y="4122446"/>
            <a:ext cx="871296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dirty="0">
                <a:latin typeface="Century Gothic" pitchFamily="34" charset="0"/>
              </a:rPr>
              <a:t>J. Patton, P. Economy: User Story Mapping: Discover the Whole Story, Build the Right Product, </a:t>
            </a:r>
            <a:r>
              <a:rPr lang="en-US" dirty="0" err="1">
                <a:latin typeface="Century Gothic" pitchFamily="34" charset="0"/>
              </a:rPr>
              <a:t>O’reilly</a:t>
            </a:r>
            <a:r>
              <a:rPr lang="en-US" dirty="0">
                <a:latin typeface="Century Gothic" pitchFamily="34" charset="0"/>
              </a:rPr>
              <a:t> (2014)</a:t>
            </a:r>
          </a:p>
        </p:txBody>
      </p:sp>
    </p:spTree>
    <p:extLst>
      <p:ext uri="{BB962C8B-B14F-4D97-AF65-F5344CB8AC3E}">
        <p14:creationId xmlns:p14="http://schemas.microsoft.com/office/powerpoint/2010/main" val="14005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/>
          <p:cNvSpPr>
            <a:spLocks noGrp="1"/>
          </p:cNvSpPr>
          <p:nvPr>
            <p:ph type="ctrTitle"/>
          </p:nvPr>
        </p:nvSpPr>
        <p:spPr>
          <a:xfrm>
            <a:off x="497287" y="1244601"/>
            <a:ext cx="5007901" cy="1155700"/>
          </a:xfrm>
        </p:spPr>
        <p:txBody>
          <a:bodyPr/>
          <a:lstStyle/>
          <a:p>
            <a:r>
              <a:rPr lang="nb-NO" dirty="0"/>
              <a:t>Design </a:t>
            </a:r>
            <a:r>
              <a:rPr lang="nb-NO" dirty="0" err="1"/>
              <a:t>thinking</a:t>
            </a:r>
            <a:r>
              <a:rPr lang="nb-NO" dirty="0"/>
              <a:t> 1 - analyse</a:t>
            </a:r>
          </a:p>
        </p:txBody>
      </p:sp>
      <p:sp>
        <p:nvSpPr>
          <p:cNvPr id="8" name="Undertittel 7"/>
          <p:cNvSpPr>
            <a:spLocks noGrp="1"/>
          </p:cNvSpPr>
          <p:nvPr>
            <p:ph type="subTitle" idx="1"/>
          </p:nvPr>
        </p:nvSpPr>
        <p:spPr>
          <a:xfrm>
            <a:off x="497288" y="2743199"/>
            <a:ext cx="4316012" cy="1155699"/>
          </a:xfrm>
        </p:spPr>
        <p:txBody>
          <a:bodyPr>
            <a:normAutofit fontScale="92500" lnSpcReduction="10000"/>
          </a:bodyPr>
          <a:lstStyle/>
          <a:p>
            <a:r>
              <a:rPr lang="nb-NO" sz="1600" dirty="0"/>
              <a:t>Tidligere: Hva er problemet, for hvem? Hva slags behov har brukerne våre? (</a:t>
            </a:r>
            <a:r>
              <a:rPr lang="nb-NO" sz="1600" dirty="0" err="1"/>
              <a:t>personas</a:t>
            </a:r>
            <a:r>
              <a:rPr lang="nb-NO" sz="1600" dirty="0"/>
              <a:t>, behovsmatrise)</a:t>
            </a:r>
            <a:br>
              <a:rPr lang="nb-NO" sz="1600" dirty="0"/>
            </a:br>
            <a:endParaRPr lang="nb-NO" sz="1600" dirty="0"/>
          </a:p>
          <a:p>
            <a:r>
              <a:rPr lang="nb-NO" b="1" dirty="0"/>
              <a:t>I dag: </a:t>
            </a:r>
            <a:r>
              <a:rPr lang="nb-NO" dirty="0"/>
              <a:t>Hvordan oversetter vi behovene til noe utviklerne kan ta med seg til neste fase? (User </a:t>
            </a:r>
            <a:r>
              <a:rPr lang="nb-NO" dirty="0" err="1"/>
              <a:t>stories</a:t>
            </a:r>
            <a:r>
              <a:rPr lang="nb-NO" dirty="0"/>
              <a:t>)</a:t>
            </a:r>
            <a:endParaRPr lang="nb-NO" sz="1600" dirty="0"/>
          </a:p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2</a:t>
            </a:fld>
            <a:endParaRPr lang="nb-NO" dirty="0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67D39E0-2019-41FA-90BB-EDB1A3FC94D2}"/>
              </a:ext>
            </a:extLst>
          </p:cNvPr>
          <p:cNvSpPr txBox="1">
            <a:spLocks/>
          </p:cNvSpPr>
          <p:nvPr/>
        </p:nvSpPr>
        <p:spPr>
          <a:xfrm>
            <a:off x="6068860" y="1892595"/>
            <a:ext cx="2861384" cy="2756595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085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14400" indent="0" algn="ctr" defTabSz="62706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 err="1"/>
              <a:t>Personas</a:t>
            </a:r>
            <a:endParaRPr lang="nb-NO" dirty="0"/>
          </a:p>
          <a:p>
            <a:r>
              <a:rPr lang="nb-NO" dirty="0"/>
              <a:t>Behovsmatrise</a:t>
            </a:r>
          </a:p>
          <a:p>
            <a:r>
              <a:rPr lang="nb-NO" b="1" dirty="0">
                <a:solidFill>
                  <a:schemeClr val="accent4"/>
                </a:solidFill>
              </a:rPr>
              <a:t>User </a:t>
            </a:r>
            <a:r>
              <a:rPr lang="nb-NO" b="1" dirty="0" err="1">
                <a:solidFill>
                  <a:schemeClr val="accent4"/>
                </a:solidFill>
              </a:rPr>
              <a:t>stories</a:t>
            </a:r>
            <a:r>
              <a:rPr lang="nb-NO" b="1" dirty="0">
                <a:solidFill>
                  <a:schemeClr val="accent4"/>
                </a:solidFill>
              </a:rPr>
              <a:t>/brukerhistorier</a:t>
            </a:r>
            <a:r>
              <a:rPr lang="nb-NO" dirty="0"/>
              <a:t>							</a:t>
            </a:r>
          </a:p>
          <a:p>
            <a:r>
              <a:rPr lang="nb-NO" dirty="0"/>
              <a:t>Informasjonsarkitektur		</a:t>
            </a:r>
          </a:p>
          <a:p>
            <a:r>
              <a:rPr lang="nb-NO" dirty="0"/>
              <a:t>Wireframing/brukergrensesnitt</a:t>
            </a:r>
          </a:p>
          <a:p>
            <a:r>
              <a:rPr lang="nb-NO" dirty="0"/>
              <a:t>Prototyping</a:t>
            </a:r>
          </a:p>
          <a:p>
            <a:r>
              <a:rPr lang="nb-NO" dirty="0"/>
              <a:t>Universell utforming</a:t>
            </a:r>
          </a:p>
          <a:p>
            <a:endParaRPr lang="nb-NO" dirty="0"/>
          </a:p>
          <a:p>
            <a:r>
              <a:rPr lang="nb-NO" dirty="0"/>
              <a:t>HTML/CSS</a:t>
            </a:r>
          </a:p>
        </p:txBody>
      </p:sp>
      <p:cxnSp>
        <p:nvCxnSpPr>
          <p:cNvPr id="3" name="Rett linje 2">
            <a:extLst>
              <a:ext uri="{FF2B5EF4-FFF2-40B4-BE49-F238E27FC236}">
                <a16:creationId xmlns:a16="http://schemas.microsoft.com/office/drawing/2014/main" id="{DD05CFB4-6B8B-8B96-C0F4-693151A5D6FE}"/>
              </a:ext>
            </a:extLst>
          </p:cNvPr>
          <p:cNvCxnSpPr/>
          <p:nvPr/>
        </p:nvCxnSpPr>
        <p:spPr>
          <a:xfrm>
            <a:off x="6068860" y="2788416"/>
            <a:ext cx="266324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Rett linje 3">
            <a:extLst>
              <a:ext uri="{FF2B5EF4-FFF2-40B4-BE49-F238E27FC236}">
                <a16:creationId xmlns:a16="http://schemas.microsoft.com/office/drawing/2014/main" id="{99CE5181-8770-8202-0619-6DEA7D7B943C}"/>
              </a:ext>
            </a:extLst>
          </p:cNvPr>
          <p:cNvCxnSpPr/>
          <p:nvPr/>
        </p:nvCxnSpPr>
        <p:spPr>
          <a:xfrm>
            <a:off x="6068860" y="4117574"/>
            <a:ext cx="266324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78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979"/>
    </mc:Choice>
    <mc:Fallback xmlns="">
      <p:transition spd="slow" advTm="8297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926E8-7844-FA4C-826D-2667DED607E1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20</a:t>
            </a:fld>
            <a:endParaRPr lang="nb-NO"/>
          </a:p>
        </p:txBody>
      </p:sp>
      <p:pic>
        <p:nvPicPr>
          <p:cNvPr id="7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92" y="-242280"/>
            <a:ext cx="8507288" cy="4376051"/>
          </a:xfrm>
          <a:prstGeom prst="rect">
            <a:avLst/>
          </a:prstGeom>
        </p:spPr>
      </p:pic>
      <p:sp>
        <p:nvSpPr>
          <p:cNvPr id="8" name="Rechteck 5"/>
          <p:cNvSpPr/>
          <p:nvPr/>
        </p:nvSpPr>
        <p:spPr>
          <a:xfrm>
            <a:off x="272192" y="4090531"/>
            <a:ext cx="871296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dirty="0">
                <a:latin typeface="Century Gothic" pitchFamily="34" charset="0"/>
              </a:rPr>
              <a:t>J. Patton, P. Economy: User Story Mapping: Discover the Whole Story, Build the Right Product, </a:t>
            </a:r>
            <a:r>
              <a:rPr lang="en-US" dirty="0" err="1">
                <a:latin typeface="Century Gothic" pitchFamily="34" charset="0"/>
              </a:rPr>
              <a:t>O’reilly</a:t>
            </a:r>
            <a:r>
              <a:rPr lang="en-US" dirty="0">
                <a:latin typeface="Century Gothic" pitchFamily="34" charset="0"/>
              </a:rPr>
              <a:t> (2014)</a:t>
            </a:r>
          </a:p>
        </p:txBody>
      </p:sp>
    </p:spTree>
    <p:extLst>
      <p:ext uri="{BB962C8B-B14F-4D97-AF65-F5344CB8AC3E}">
        <p14:creationId xmlns:p14="http://schemas.microsoft.com/office/powerpoint/2010/main" val="301970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926E8-7844-FA4C-826D-2667DED607E1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21</a:t>
            </a:fld>
            <a:endParaRPr lang="nb-NO"/>
          </a:p>
        </p:txBody>
      </p:sp>
      <p:pic>
        <p:nvPicPr>
          <p:cNvPr id="7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54" y="-93888"/>
            <a:ext cx="8388796" cy="4096150"/>
          </a:xfrm>
          <a:prstGeom prst="rect">
            <a:avLst/>
          </a:prstGeom>
        </p:spPr>
      </p:pic>
      <p:sp>
        <p:nvSpPr>
          <p:cNvPr id="8" name="Rechteck 5"/>
          <p:cNvSpPr/>
          <p:nvPr/>
        </p:nvSpPr>
        <p:spPr>
          <a:xfrm>
            <a:off x="85138" y="4053955"/>
            <a:ext cx="871296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dirty="0">
                <a:latin typeface="Century Gothic" pitchFamily="34" charset="0"/>
              </a:rPr>
              <a:t>J. Patton, P. Economy: User Story Mapping: Discover the Whole Story, Build the Right Product, </a:t>
            </a:r>
            <a:r>
              <a:rPr lang="en-US" dirty="0" err="1">
                <a:latin typeface="Century Gothic" pitchFamily="34" charset="0"/>
              </a:rPr>
              <a:t>O’reilly</a:t>
            </a:r>
            <a:r>
              <a:rPr lang="en-US" dirty="0">
                <a:latin typeface="Century Gothic" pitchFamily="34" charset="0"/>
              </a:rPr>
              <a:t> (2014)</a:t>
            </a:r>
          </a:p>
        </p:txBody>
      </p:sp>
    </p:spTree>
    <p:extLst>
      <p:ext uri="{BB962C8B-B14F-4D97-AF65-F5344CB8AC3E}">
        <p14:creationId xmlns:p14="http://schemas.microsoft.com/office/powerpoint/2010/main" val="227520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Sammendrag</a:t>
            </a:r>
          </a:p>
        </p:txBody>
      </p:sp>
      <p:sp>
        <p:nvSpPr>
          <p:cNvPr id="9" name="Plassholder for innhold 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b-NO" dirty="0"/>
              <a:t>Det finnes mange måter å modellere systemer og funksjonalitet</a:t>
            </a:r>
          </a:p>
          <a:p>
            <a:pPr lvl="1"/>
            <a:r>
              <a:rPr lang="nb-NO" dirty="0"/>
              <a:t>Ulike sider ved systemet</a:t>
            </a:r>
          </a:p>
          <a:p>
            <a:pPr lvl="1"/>
            <a:r>
              <a:rPr lang="nb-NO" dirty="0"/>
              <a:t>Ulike tilnærminger, rammeverk, «språk»</a:t>
            </a:r>
          </a:p>
          <a:p>
            <a:r>
              <a:rPr lang="nb-NO" dirty="0"/>
              <a:t>DFD - Dataflytdiagrammer</a:t>
            </a:r>
          </a:p>
          <a:p>
            <a:r>
              <a:rPr lang="nb-NO" dirty="0"/>
              <a:t>UML</a:t>
            </a:r>
          </a:p>
          <a:p>
            <a:pPr lvl="1"/>
            <a:r>
              <a:rPr lang="nb-NO" dirty="0"/>
              <a:t>Komplett rammeverk for komplekse systemer</a:t>
            </a:r>
          </a:p>
          <a:p>
            <a:pPr lvl="1"/>
            <a:r>
              <a:rPr lang="nb-NO" dirty="0" err="1"/>
              <a:t>Use</a:t>
            </a:r>
            <a:r>
              <a:rPr lang="nb-NO" dirty="0"/>
              <a:t> case: En liten del av UML</a:t>
            </a:r>
          </a:p>
          <a:p>
            <a:pPr lvl="1"/>
            <a:r>
              <a:rPr lang="nb-NO" dirty="0"/>
              <a:t>Mer om UML 2. år</a:t>
            </a:r>
          </a:p>
          <a:p>
            <a:pPr lvl="1"/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CE11F-6672-904B-BD95-8B3BAAEB58EF}" type="datetime1">
              <a:rPr lang="en-US" smtClean="0"/>
              <a:t>1/27/2025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pPr/>
              <a:t>22</a:t>
            </a:fld>
            <a:endParaRPr lang="nb-NO"/>
          </a:p>
        </p:txBody>
      </p:sp>
      <p:sp>
        <p:nvSpPr>
          <p:cNvPr id="10" name="Plassholder for innhold 9"/>
          <p:cNvSpPr>
            <a:spLocks noGrp="1"/>
          </p:cNvSpPr>
          <p:nvPr>
            <p:ph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/>
              <a:t>Agile </a:t>
            </a:r>
            <a:r>
              <a:rPr lang="nb-NO" dirty="0" err="1"/>
              <a:t>modelling</a:t>
            </a:r>
            <a:endParaRPr lang="nb-NO" dirty="0"/>
          </a:p>
          <a:p>
            <a:pPr lvl="1"/>
            <a:r>
              <a:rPr lang="nb-NO" dirty="0"/>
              <a:t>Relatert til agile </a:t>
            </a:r>
            <a:r>
              <a:rPr lang="nb-NO" dirty="0" err="1"/>
              <a:t>software</a:t>
            </a:r>
            <a:r>
              <a:rPr lang="nb-NO" dirty="0"/>
              <a:t> </a:t>
            </a:r>
            <a:r>
              <a:rPr lang="nb-NO" dirty="0" err="1"/>
              <a:t>development</a:t>
            </a:r>
            <a:endParaRPr lang="nb-NO" dirty="0"/>
          </a:p>
          <a:p>
            <a:pPr lvl="1"/>
            <a:r>
              <a:rPr lang="nb-NO" dirty="0"/>
              <a:t>En annerledes filosofi, andre måter å jobbe på. </a:t>
            </a:r>
          </a:p>
          <a:p>
            <a:pPr lvl="1"/>
            <a:r>
              <a:rPr lang="nb-NO" dirty="0"/>
              <a:t>User </a:t>
            </a:r>
            <a:r>
              <a:rPr lang="nb-NO" dirty="0" err="1"/>
              <a:t>stories</a:t>
            </a:r>
            <a:r>
              <a:rPr lang="nb-NO" dirty="0"/>
              <a:t>, story </a:t>
            </a:r>
            <a:r>
              <a:rPr lang="nb-NO" dirty="0" err="1"/>
              <a:t>maps</a:t>
            </a:r>
            <a:endParaRPr lang="nb-NO" dirty="0"/>
          </a:p>
          <a:p>
            <a:endParaRPr lang="nb-NO" dirty="0"/>
          </a:p>
          <a:p>
            <a:r>
              <a:rPr lang="nb-NO" dirty="0"/>
              <a:t>Det ene ekskluderer ikke det andre, i praksis jobber man </a:t>
            </a:r>
            <a:r>
              <a:rPr lang="nb-NO" dirty="0" err="1"/>
              <a:t>parallellt</a:t>
            </a:r>
            <a:r>
              <a:rPr lang="nb-NO" dirty="0"/>
              <a:t> med flere av dem. </a:t>
            </a:r>
          </a:p>
          <a:p>
            <a:endParaRPr lang="nb-NO" dirty="0"/>
          </a:p>
          <a:p>
            <a:r>
              <a:rPr lang="nb-NO" dirty="0"/>
              <a:t>Kommer an på systemet og teamet</a:t>
            </a:r>
          </a:p>
        </p:txBody>
      </p:sp>
    </p:spTree>
    <p:extLst>
      <p:ext uri="{BB962C8B-B14F-4D97-AF65-F5344CB8AC3E}">
        <p14:creationId xmlns:p14="http://schemas.microsoft.com/office/powerpoint/2010/main" val="1216996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User </a:t>
            </a:r>
            <a:r>
              <a:rPr lang="nb-NO" dirty="0" err="1"/>
              <a:t>stories</a:t>
            </a:r>
            <a:r>
              <a:rPr lang="nb-NO" dirty="0"/>
              <a:t> – </a:t>
            </a:r>
            <a:r>
              <a:rPr lang="nb-NO" dirty="0" err="1"/>
              <a:t>the</a:t>
            </a:r>
            <a:r>
              <a:rPr lang="nb-NO" dirty="0"/>
              <a:t> agile </a:t>
            </a:r>
            <a:r>
              <a:rPr lang="nb-NO" dirty="0" err="1"/>
              <a:t>approach</a:t>
            </a:r>
            <a:endParaRPr lang="nb-NO" dirty="0"/>
          </a:p>
        </p:txBody>
      </p:sp>
      <p:sp>
        <p:nvSpPr>
          <p:cNvPr id="9" name="Plassholder for innhold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To filosofier i systemutvikling:</a:t>
            </a:r>
          </a:p>
          <a:p>
            <a:pPr lvl="1"/>
            <a:r>
              <a:rPr lang="nb-NO" dirty="0"/>
              <a:t>Strukturerte metoder</a:t>
            </a:r>
          </a:p>
          <a:p>
            <a:pPr lvl="1"/>
            <a:r>
              <a:rPr lang="nb-NO" dirty="0"/>
              <a:t>Agile metoder</a:t>
            </a:r>
          </a:p>
          <a:p>
            <a:endParaRPr lang="nb-NO" dirty="0"/>
          </a:p>
          <a:p>
            <a:r>
              <a:rPr lang="nb-NO" dirty="0"/>
              <a:t>UML og </a:t>
            </a:r>
            <a:r>
              <a:rPr lang="nb-NO" dirty="0" err="1"/>
              <a:t>use</a:t>
            </a:r>
            <a:r>
              <a:rPr lang="nb-NO" dirty="0"/>
              <a:t> case hører normalt til strukturert systemutvikling</a:t>
            </a:r>
          </a:p>
          <a:p>
            <a:endParaRPr lang="nb-NO" dirty="0"/>
          </a:p>
          <a:p>
            <a:r>
              <a:rPr lang="nb-NO" dirty="0"/>
              <a:t>User </a:t>
            </a:r>
            <a:r>
              <a:rPr lang="nb-NO" dirty="0" err="1"/>
              <a:t>stories</a:t>
            </a:r>
            <a:r>
              <a:rPr lang="nb-NO" dirty="0"/>
              <a:t> er en alternativ tilnærming, </a:t>
            </a:r>
            <a:r>
              <a:rPr lang="nb-NO" dirty="0" err="1"/>
              <a:t>evt</a:t>
            </a:r>
            <a:r>
              <a:rPr lang="nb-NO" dirty="0"/>
              <a:t> et supplement som kan brukes for å lage </a:t>
            </a:r>
            <a:r>
              <a:rPr lang="nb-NO" dirty="0" err="1"/>
              <a:t>use</a:t>
            </a:r>
            <a:r>
              <a:rPr lang="nb-NO" dirty="0"/>
              <a:t> case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C8D2-7863-2843-8868-CD8F77898591}" type="datetime1">
              <a:rPr lang="en-US" smtClean="0"/>
              <a:t>1/27/2025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pPr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8701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User Story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Summary:</a:t>
            </a:r>
            <a:r>
              <a:rPr lang="en-US" i="1" dirty="0"/>
              <a:t> A user story is an informal, general explanation of a software feature written from the perspective of the end user. Its purpose is to articulate how a software feature will provide value to the customer.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355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User </a:t>
            </a:r>
            <a:r>
              <a:rPr lang="nb-NO" dirty="0" err="1"/>
              <a:t>stories</a:t>
            </a:r>
            <a:r>
              <a:rPr lang="nb-NO" dirty="0"/>
              <a:t>	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b-NO" dirty="0"/>
              <a:t>Definerer krav til systemet</a:t>
            </a:r>
          </a:p>
          <a:p>
            <a:endParaRPr lang="nb-NO" dirty="0"/>
          </a:p>
          <a:p>
            <a:r>
              <a:rPr lang="nb-NO" dirty="0"/>
              <a:t>Definerer systemfunksjoner</a:t>
            </a:r>
          </a:p>
          <a:p>
            <a:endParaRPr lang="nb-NO" dirty="0"/>
          </a:p>
          <a:p>
            <a:r>
              <a:rPr lang="nb-NO" dirty="0"/>
              <a:t>Definerer ytelseskriterier (kvalitet)</a:t>
            </a:r>
          </a:p>
          <a:p>
            <a:endParaRPr lang="nb-NO" dirty="0"/>
          </a:p>
          <a:p>
            <a:r>
              <a:rPr lang="nb-NO" dirty="0"/>
              <a:t>Definerer </a:t>
            </a:r>
            <a:r>
              <a:rPr lang="nb-NO" i="1" dirty="0"/>
              <a:t>hva </a:t>
            </a:r>
            <a:r>
              <a:rPr lang="nb-NO" dirty="0"/>
              <a:t>og </a:t>
            </a:r>
            <a:r>
              <a:rPr lang="nb-NO" i="1" dirty="0"/>
              <a:t>hvorfor</a:t>
            </a:r>
            <a:r>
              <a:rPr lang="nb-NO" dirty="0"/>
              <a:t>, men ikke hvordan</a:t>
            </a:r>
          </a:p>
          <a:p>
            <a:pPr lvl="1"/>
            <a:r>
              <a:rPr lang="nb-NO" dirty="0"/>
              <a:t>Hvordan er opp til programmereren</a:t>
            </a:r>
          </a:p>
          <a:p>
            <a:pPr lvl="1"/>
            <a:endParaRPr lang="nb-NO" dirty="0"/>
          </a:p>
          <a:p>
            <a:r>
              <a:rPr lang="nb-NO" dirty="0"/>
              <a:t>Er ufullstendige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926E8-7844-FA4C-826D-2667DED607E1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5</a:t>
            </a:fld>
            <a:endParaRPr lang="nb-NO"/>
          </a:p>
        </p:txBody>
      </p:sp>
      <p:pic>
        <p:nvPicPr>
          <p:cNvPr id="2050" name="Picture 2" descr="Bilderesultat for storytelling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8" r="301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125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7"/>
          <p:cNvSpPr>
            <a:spLocks noGrp="1"/>
          </p:cNvSpPr>
          <p:nvPr>
            <p:ph type="title"/>
          </p:nvPr>
        </p:nvSpPr>
        <p:spPr>
          <a:xfrm>
            <a:off x="656103" y="428161"/>
            <a:ext cx="7961846" cy="857250"/>
          </a:xfrm>
        </p:spPr>
        <p:txBody>
          <a:bodyPr anchor="ctr">
            <a:normAutofit/>
          </a:bodyPr>
          <a:lstStyle/>
          <a:p>
            <a:r>
              <a:rPr lang="nb-NO" dirty="0"/>
              <a:t>User </a:t>
            </a:r>
            <a:r>
              <a:rPr lang="nb-NO" dirty="0" err="1"/>
              <a:t>stories</a:t>
            </a:r>
            <a:r>
              <a:rPr lang="nb-NO" dirty="0"/>
              <a:t> – tre C</a:t>
            </a:r>
          </a:p>
        </p:txBody>
      </p:sp>
      <p:sp>
        <p:nvSpPr>
          <p:cNvPr id="9" name="Plassholder for innhold 8"/>
          <p:cNvSpPr>
            <a:spLocks noGrp="1"/>
          </p:cNvSpPr>
          <p:nvPr>
            <p:ph idx="1"/>
          </p:nvPr>
        </p:nvSpPr>
        <p:spPr>
          <a:xfrm>
            <a:off x="587253" y="1594843"/>
            <a:ext cx="3944079" cy="2850156"/>
          </a:xfrm>
        </p:spPr>
        <p:txBody>
          <a:bodyPr>
            <a:normAutofit/>
          </a:bodyPr>
          <a:lstStyle/>
          <a:p>
            <a:r>
              <a:rPr lang="nb-NO" b="1"/>
              <a:t>C</a:t>
            </a:r>
            <a:r>
              <a:rPr lang="nb-NO"/>
              <a:t>ard</a:t>
            </a:r>
          </a:p>
          <a:p>
            <a:endParaRPr lang="nb-NO"/>
          </a:p>
          <a:p>
            <a:r>
              <a:rPr lang="nb-NO" b="1" err="1"/>
              <a:t>C</a:t>
            </a:r>
            <a:r>
              <a:rPr lang="nb-NO" err="1"/>
              <a:t>onversation</a:t>
            </a:r>
            <a:endParaRPr lang="nb-NO"/>
          </a:p>
          <a:p>
            <a:endParaRPr lang="nb-NO"/>
          </a:p>
          <a:p>
            <a:r>
              <a:rPr lang="nb-NO" b="1" err="1"/>
              <a:t>C</a:t>
            </a:r>
            <a:r>
              <a:rPr lang="nb-NO" err="1"/>
              <a:t>onfirmation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6851560" y="4834789"/>
            <a:ext cx="2133600" cy="15961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8385D78-4187-AD4C-B928-A8579EE9A756}" type="slidenum">
              <a:rPr lang="nb-NO" smtClean="0"/>
              <a:pPr>
                <a:spcAft>
                  <a:spcPts val="600"/>
                </a:spcAft>
              </a:pPr>
              <a:t>6</a:t>
            </a:fld>
            <a:endParaRPr lang="nb-NO"/>
          </a:p>
        </p:txBody>
      </p:sp>
      <p:pic>
        <p:nvPicPr>
          <p:cNvPr id="2" name="Plassholder for innhold 5">
            <a:extLst>
              <a:ext uri="{FF2B5EF4-FFF2-40B4-BE49-F238E27FC236}">
                <a16:creationId xmlns:a16="http://schemas.microsoft.com/office/drawing/2014/main" id="{5E46FC10-161E-83E0-0158-F6143AB0B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870" y="1688794"/>
            <a:ext cx="3944079" cy="2662253"/>
          </a:xfrm>
          <a:prstGeom prst="rect">
            <a:avLst/>
          </a:prstGeom>
          <a:noFill/>
        </p:spPr>
      </p:pic>
      <p:sp>
        <p:nvSpPr>
          <p:cNvPr id="4" name="Plassholder for dato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1EEB6F6-9AE3-9640-9FF6-4E3A657BC8B7}" type="datetime1">
              <a:rPr lang="en-US" smtClean="0"/>
              <a:pPr>
                <a:spcAft>
                  <a:spcPts val="600"/>
                </a:spcAft>
              </a:pPr>
              <a:t>1/27/2025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nb-NO"/>
              <a:t>Tittel på foredraget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6D7ED084-F524-833B-99E2-CC410044929C}"/>
              </a:ext>
            </a:extLst>
          </p:cNvPr>
          <p:cNvSpPr txBox="1"/>
          <p:nvPr/>
        </p:nvSpPr>
        <p:spPr>
          <a:xfrm>
            <a:off x="5882088" y="42235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Kilde: medium.com</a:t>
            </a:r>
          </a:p>
        </p:txBody>
      </p:sp>
    </p:spTree>
    <p:extLst>
      <p:ext uri="{BB962C8B-B14F-4D97-AF65-F5344CB8AC3E}">
        <p14:creationId xmlns:p14="http://schemas.microsoft.com/office/powerpoint/2010/main" val="30594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Card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87253" y="1285411"/>
            <a:ext cx="8030696" cy="3159588"/>
          </a:xfrm>
        </p:spPr>
        <p:txBody>
          <a:bodyPr>
            <a:normAutofit/>
          </a:bodyPr>
          <a:lstStyle/>
          <a:p>
            <a:r>
              <a:rPr lang="nb-NO" sz="2000" dirty="0"/>
              <a:t>Hver historie skal skrives på sitt eget kort (</a:t>
            </a:r>
            <a:r>
              <a:rPr lang="nb-NO" sz="2000" dirty="0" err="1"/>
              <a:t>post-it</a:t>
            </a:r>
            <a:r>
              <a:rPr lang="nb-NO" sz="2000" dirty="0"/>
              <a:t>, ark, kort…)</a:t>
            </a:r>
          </a:p>
          <a:p>
            <a:endParaRPr lang="nb-NO" sz="2000" dirty="0"/>
          </a:p>
          <a:p>
            <a:r>
              <a:rPr lang="nb-NO" sz="2000" dirty="0"/>
              <a:t>Steg:</a:t>
            </a:r>
          </a:p>
          <a:p>
            <a:pPr lvl="1"/>
            <a:r>
              <a:rPr lang="nb-NO" sz="2000" dirty="0"/>
              <a:t>Som [rolle]skal jeg [hva] for å [hvorfor]</a:t>
            </a:r>
          </a:p>
          <a:p>
            <a:r>
              <a:rPr lang="nb-NO" dirty="0"/>
              <a:t>Ex.:</a:t>
            </a:r>
          </a:p>
          <a:p>
            <a:pPr lvl="1"/>
            <a:r>
              <a:rPr lang="nb-NO" sz="2000" dirty="0"/>
              <a:t>Som </a:t>
            </a:r>
            <a:r>
              <a:rPr lang="nb-NO" sz="2000" i="1" dirty="0"/>
              <a:t>lærer</a:t>
            </a:r>
            <a:r>
              <a:rPr lang="nb-NO" sz="2000" dirty="0"/>
              <a:t> skal jeg kunne  </a:t>
            </a:r>
            <a:r>
              <a:rPr lang="nb-NO" sz="2000" i="1" dirty="0"/>
              <a:t>legge inn karakterer på hver student </a:t>
            </a:r>
            <a:r>
              <a:rPr lang="nb-NO" sz="2000" dirty="0"/>
              <a:t>for å </a:t>
            </a:r>
            <a:r>
              <a:rPr lang="nb-NO" sz="2000" i="1" dirty="0"/>
              <a:t>gjøre den administrative jobben enklere</a:t>
            </a:r>
          </a:p>
          <a:p>
            <a:pPr lvl="1"/>
            <a:r>
              <a:rPr lang="nb-NO" sz="2000" dirty="0"/>
              <a:t>Som </a:t>
            </a:r>
            <a:r>
              <a:rPr lang="nb-NO" sz="2000" i="1" dirty="0"/>
              <a:t>student</a:t>
            </a:r>
            <a:r>
              <a:rPr lang="nb-NO" sz="2000" dirty="0"/>
              <a:t> skal jeg kunne </a:t>
            </a:r>
            <a:r>
              <a:rPr lang="nb-NO" sz="2000" i="1" dirty="0"/>
              <a:t>levere inn oppgaver digitalt</a:t>
            </a:r>
            <a:r>
              <a:rPr lang="nb-NO" sz="2000" dirty="0"/>
              <a:t> for å </a:t>
            </a:r>
            <a:r>
              <a:rPr lang="nb-NO" sz="2000" i="1" dirty="0"/>
              <a:t>spare tid og kopiutgifter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926E8-7844-FA4C-826D-2667DED607E1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412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2E1F5A7-AFAE-FDFA-4073-CD491EAD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4E7465E-B92F-78C5-E386-5B8CD3F55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Som lærer ønsker jeg oversikt over ledige undervisningsrom</a:t>
            </a:r>
          </a:p>
          <a:p>
            <a:endParaRPr lang="nb-NO" dirty="0"/>
          </a:p>
          <a:p>
            <a:r>
              <a:rPr lang="nb-NO" dirty="0"/>
              <a:t>Som lærer ønsker jeg oversikt over hvilket undervisningsrom jeg har fått tildelt</a:t>
            </a:r>
          </a:p>
          <a:p>
            <a:endParaRPr lang="nb-NO" dirty="0"/>
          </a:p>
          <a:p>
            <a:r>
              <a:rPr lang="nb-NO" dirty="0"/>
              <a:t>Som lærer ønsker jeg oversikt over hvem som har levert obligatorisk oppgave slik at jeg kan lage oversikt over aktive studenter</a:t>
            </a:r>
          </a:p>
          <a:p>
            <a:endParaRPr lang="nb-NO" dirty="0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53CB076E-BE3C-015B-9F44-2AB849601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7041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Forklaring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1800" i="1" dirty="0"/>
              <a:t>Hvorfor</a:t>
            </a:r>
            <a:r>
              <a:rPr lang="nb-NO" sz="1800" dirty="0"/>
              <a:t> mangler ofte i </a:t>
            </a:r>
            <a:r>
              <a:rPr lang="nb-NO" sz="1800" dirty="0" err="1"/>
              <a:t>user</a:t>
            </a:r>
            <a:r>
              <a:rPr lang="nb-NO" sz="1800" dirty="0"/>
              <a:t> </a:t>
            </a:r>
            <a:r>
              <a:rPr lang="nb-NO" sz="1800" dirty="0" err="1"/>
              <a:t>stories</a:t>
            </a:r>
            <a:r>
              <a:rPr lang="nb-NO" sz="1800" dirty="0"/>
              <a:t>, men er viktig å ha med så man kan prioritere</a:t>
            </a:r>
          </a:p>
          <a:p>
            <a:endParaRPr lang="nb-NO" sz="1800" i="1" dirty="0"/>
          </a:p>
          <a:p>
            <a:r>
              <a:rPr lang="nb-NO" sz="1800" dirty="0"/>
              <a:t>Lange brukerhistorier kan deles opp i flere deler. Skal være små, enkeltstående </a:t>
            </a:r>
          </a:p>
          <a:p>
            <a:endParaRPr lang="nb-NO" sz="1800" dirty="0"/>
          </a:p>
          <a:p>
            <a:r>
              <a:rPr lang="nb-NO" sz="1800" dirty="0"/>
              <a:t>Unngå tekniske detaljer. Brukerhistorier skal være fra brukerens perspektiv, og brukere flest bryr seg ikke om hvor og hvordan ting fungerer, bare det gjør det.</a:t>
            </a:r>
          </a:p>
          <a:p>
            <a:endParaRPr lang="nb-NO" sz="1800" dirty="0"/>
          </a:p>
          <a:p>
            <a:r>
              <a:rPr lang="nb-NO" sz="1800" dirty="0"/>
              <a:t>Brukerhistorier er bra for brukersentrert utvikling, fordi du ber brukerne spesifisere hva </a:t>
            </a:r>
            <a:r>
              <a:rPr lang="nb-NO" sz="1800" i="1" dirty="0"/>
              <a:t>de </a:t>
            </a:r>
            <a:r>
              <a:rPr lang="nb-NO" sz="1800" dirty="0"/>
              <a:t>ønsker at systemet skal gjøre, med egne og enkle utsagn. </a:t>
            </a:r>
            <a:endParaRPr lang="nb-NO" sz="1800" i="1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926E8-7844-FA4C-826D-2667DED607E1}" type="datetime1">
              <a:rPr lang="en-US" smtClean="0"/>
              <a:t>1/27/2025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65797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mal -NO">
  <a:themeElements>
    <a:clrScheme name="Custom 39">
      <a:dk1>
        <a:srgbClr val="252525"/>
      </a:dk1>
      <a:lt1>
        <a:sysClr val="window" lastClr="FFFFFF"/>
      </a:lt1>
      <a:dk2>
        <a:srgbClr val="7E9492"/>
      </a:dk2>
      <a:lt2>
        <a:srgbClr val="D6E0E3"/>
      </a:lt2>
      <a:accent1>
        <a:srgbClr val="4B4CAD"/>
      </a:accent1>
      <a:accent2>
        <a:srgbClr val="3BAFA2"/>
      </a:accent2>
      <a:accent3>
        <a:srgbClr val="00978A"/>
      </a:accent3>
      <a:accent4>
        <a:srgbClr val="FFD240"/>
      </a:accent4>
      <a:accent5>
        <a:srgbClr val="D64349"/>
      </a:accent5>
      <a:accent6>
        <a:srgbClr val="27B2D0"/>
      </a:accent6>
      <a:hlink>
        <a:srgbClr val="005B9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5FB7B0F2-CF5C-214B-A519-A9EF864571F5}" vid="{ECC5EE2D-C27E-684B-87E2-16D4FA6948BC}"/>
    </a:ext>
  </a:extLst>
</a:theme>
</file>

<file path=ppt/theme/theme2.xml><?xml version="1.0" encoding="utf-8"?>
<a:theme xmlns:a="http://schemas.openxmlformats.org/drawingml/2006/main" name="blank">
  <a:themeElements>
    <a:clrScheme name="SVV">
      <a:dk1>
        <a:sysClr val="windowText" lastClr="000000"/>
      </a:dk1>
      <a:lt1>
        <a:sysClr val="window" lastClr="FFFFFF"/>
      </a:lt1>
      <a:dk2>
        <a:srgbClr val="ED9300"/>
      </a:dk2>
      <a:lt2>
        <a:srgbClr val="E1E1E1"/>
      </a:lt2>
      <a:accent1>
        <a:srgbClr val="ED9300"/>
      </a:accent1>
      <a:accent2>
        <a:srgbClr val="3F505A"/>
      </a:accent2>
      <a:accent3>
        <a:srgbClr val="DADADA"/>
      </a:accent3>
      <a:accent4>
        <a:srgbClr val="58B02C"/>
      </a:accent4>
      <a:accent5>
        <a:srgbClr val="75450B"/>
      </a:accent5>
      <a:accent6>
        <a:srgbClr val="1F282D"/>
      </a:accent6>
      <a:hlink>
        <a:srgbClr val="0000FF"/>
      </a:hlink>
      <a:folHlink>
        <a:srgbClr val="800080"/>
      </a:folHlink>
    </a:clrScheme>
    <a:fontScheme name="Custom 1">
      <a:majorFont>
        <a:latin typeface="Lucida Sans Unicode"/>
        <a:ea typeface=""/>
        <a:cs typeface=""/>
      </a:majorFont>
      <a:minorFont>
        <a:latin typeface="Lucida Sans Uni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 Statens vegvesen liggende standard norsk.potx [Skrivebeskyttet]" id="{3E198112-B1E4-44BC-8C3E-1CA4DA7E830E}" vid="{29E3B4CA-6E79-4609-AB97-F34C0014226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D87707E1C1BBF4A9F9DAF0006E0442C" ma:contentTypeVersion="8" ma:contentTypeDescription="Opprett et nytt dokument." ma:contentTypeScope="" ma:versionID="b2ca720620065f87ad343f0887aeb19b">
  <xsd:schema xmlns:xsd="http://www.w3.org/2001/XMLSchema" xmlns:xs="http://www.w3.org/2001/XMLSchema" xmlns:p="http://schemas.microsoft.com/office/2006/metadata/properties" xmlns:ns2="12b1ee34-34b3-4d29-b969-f7bd40eb5cee" targetNamespace="http://schemas.microsoft.com/office/2006/metadata/properties" ma:root="true" ma:fieldsID="a4f0dc16710588fc39c04a7f7d9fdbf8" ns2:_="">
    <xsd:import namespace="12b1ee34-34b3-4d29-b969-f7bd40eb5c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1ee34-34b3-4d29-b969-f7bd40eb5c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71ECD0-6BD7-44FC-BCA1-6DF9973E49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B98918-666F-45C8-9DE6-30BBE7040C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b1ee34-34b3-4d29-b969-f7bd40eb5c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CF1933-FEFF-436F-B39F-5A510E637A19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12b1ee34-34b3-4d29-b969-f7bd40eb5cee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PPmal USN Handelshøyskolen</Template>
  <TotalTime>20773</TotalTime>
  <Words>1254</Words>
  <Application>Microsoft Office PowerPoint</Application>
  <PresentationFormat>Skjermfremvisning (16:9)</PresentationFormat>
  <Paragraphs>232</Paragraphs>
  <Slides>22</Slides>
  <Notes>14</Notes>
  <HiddenSlides>2</HiddenSlides>
  <MMClips>0</MMClips>
  <ScaleCrop>false</ScaleCrop>
  <HeadingPairs>
    <vt:vector size="6" baseType="variant">
      <vt:variant>
        <vt:lpstr>Brukte skrifter</vt:lpstr>
      </vt:variant>
      <vt:variant>
        <vt:i4>9</vt:i4>
      </vt:variant>
      <vt:variant>
        <vt:lpstr>Tema</vt:lpstr>
      </vt:variant>
      <vt:variant>
        <vt:i4>2</vt:i4>
      </vt:variant>
      <vt:variant>
        <vt:lpstr>Lysbildetitler</vt:lpstr>
      </vt:variant>
      <vt:variant>
        <vt:i4>22</vt:i4>
      </vt:variant>
    </vt:vector>
  </HeadingPairs>
  <TitlesOfParts>
    <vt:vector size="33" baseType="lpstr">
      <vt:lpstr>Arial</vt:lpstr>
      <vt:lpstr>Calibri</vt:lpstr>
      <vt:lpstr>Century Gothic</vt:lpstr>
      <vt:lpstr>Charlie Display</vt:lpstr>
      <vt:lpstr>Charlie Text</vt:lpstr>
      <vt:lpstr>ITC Clearface</vt:lpstr>
      <vt:lpstr>Lucida Sans Unicode</vt:lpstr>
      <vt:lpstr>Times New Roman</vt:lpstr>
      <vt:lpstr>Wingdings 2</vt:lpstr>
      <vt:lpstr>Powerpointmal -NO</vt:lpstr>
      <vt:lpstr>blank</vt:lpstr>
      <vt:lpstr> Brukerhistorier</vt:lpstr>
      <vt:lpstr>Design thinking 1 - analyse</vt:lpstr>
      <vt:lpstr>User stories – the agile approach</vt:lpstr>
      <vt:lpstr>User Story</vt:lpstr>
      <vt:lpstr>User stories </vt:lpstr>
      <vt:lpstr>User stories – tre C</vt:lpstr>
      <vt:lpstr>Card</vt:lpstr>
      <vt:lpstr>PowerPoint-presentasjon</vt:lpstr>
      <vt:lpstr>Forklaring</vt:lpstr>
      <vt:lpstr>PowerPoint-presentasjon</vt:lpstr>
      <vt:lpstr>Conversation</vt:lpstr>
      <vt:lpstr>PowerPoint-presentasjon</vt:lpstr>
      <vt:lpstr>Confirmation</vt:lpstr>
      <vt:lpstr>PowerPoint-presentasjon</vt:lpstr>
      <vt:lpstr>Why create user stories?</vt:lpstr>
      <vt:lpstr>PowerPoint-presentasjon</vt:lpstr>
      <vt:lpstr>Utarbeide eposer i Jira for L3 og L4</vt:lpstr>
      <vt:lpstr>Story map</vt:lpstr>
      <vt:lpstr>PowerPoint-presentasjon</vt:lpstr>
      <vt:lpstr>PowerPoint-presentasjon</vt:lpstr>
      <vt:lpstr>PowerPoint-presentasjon</vt:lpstr>
      <vt:lpstr>Sammendrag</vt:lpstr>
    </vt:vector>
  </TitlesOfParts>
  <Company>USN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Tove Bøe</dc:creator>
  <cp:lastModifiedBy>Marius Rohde Johannessen</cp:lastModifiedBy>
  <cp:revision>50</cp:revision>
  <cp:lastPrinted>2015-12-11T15:19:02Z</cp:lastPrinted>
  <dcterms:created xsi:type="dcterms:W3CDTF">2020-08-12T10:13:08Z</dcterms:created>
  <dcterms:modified xsi:type="dcterms:W3CDTF">2025-01-27T13:51:08Z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0x010100DD87707E1C1BBF4A9F9DAF0006E0442C</vt:lpwstr>
  </property>
</Properties>
</file>